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279" r:id="rId3"/>
    <p:sldId id="258" r:id="rId4"/>
    <p:sldId id="282" r:id="rId5"/>
    <p:sldId id="307" r:id="rId6"/>
    <p:sldId id="280" r:id="rId7"/>
    <p:sldId id="283" r:id="rId8"/>
    <p:sldId id="308" r:id="rId9"/>
    <p:sldId id="309" r:id="rId10"/>
    <p:sldId id="295" r:id="rId11"/>
    <p:sldId id="298" r:id="rId12"/>
    <p:sldId id="297" r:id="rId13"/>
    <p:sldId id="296" r:id="rId14"/>
    <p:sldId id="281" r:id="rId15"/>
    <p:sldId id="310" r:id="rId16"/>
    <p:sldId id="293" r:id="rId17"/>
    <p:sldId id="294" r:id="rId18"/>
    <p:sldId id="284" r:id="rId19"/>
    <p:sldId id="299" r:id="rId20"/>
    <p:sldId id="285" r:id="rId21"/>
    <p:sldId id="286" r:id="rId22"/>
    <p:sldId id="287" r:id="rId23"/>
    <p:sldId id="317" r:id="rId24"/>
    <p:sldId id="318" r:id="rId25"/>
    <p:sldId id="319" r:id="rId26"/>
    <p:sldId id="288" r:id="rId27"/>
    <p:sldId id="311" r:id="rId28"/>
    <p:sldId id="289" r:id="rId29"/>
    <p:sldId id="303" r:id="rId30"/>
    <p:sldId id="304" r:id="rId31"/>
    <p:sldId id="290" r:id="rId32"/>
    <p:sldId id="316" r:id="rId33"/>
    <p:sldId id="315" r:id="rId34"/>
    <p:sldId id="291" r:id="rId35"/>
    <p:sldId id="312" r:id="rId36"/>
    <p:sldId id="292" r:id="rId37"/>
    <p:sldId id="301" r:id="rId38"/>
    <p:sldId id="302" r:id="rId39"/>
    <p:sldId id="314" r:id="rId40"/>
    <p:sldId id="305" r:id="rId41"/>
    <p:sldId id="306" r:id="rId42"/>
    <p:sldId id="313" r:id="rId43"/>
    <p:sldId id="271" r:id="rId44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EEC182A-4538-C048-AE53-FC9D8A6301BE}">
          <p14:sldIdLst>
            <p14:sldId id="256"/>
            <p14:sldId id="279"/>
            <p14:sldId id="258"/>
            <p14:sldId id="282"/>
            <p14:sldId id="307"/>
            <p14:sldId id="280"/>
            <p14:sldId id="283"/>
            <p14:sldId id="308"/>
            <p14:sldId id="309"/>
            <p14:sldId id="295"/>
            <p14:sldId id="298"/>
            <p14:sldId id="297"/>
            <p14:sldId id="296"/>
            <p14:sldId id="281"/>
            <p14:sldId id="310"/>
            <p14:sldId id="293"/>
            <p14:sldId id="294"/>
            <p14:sldId id="284"/>
            <p14:sldId id="299"/>
            <p14:sldId id="285"/>
            <p14:sldId id="286"/>
            <p14:sldId id="287"/>
            <p14:sldId id="317"/>
            <p14:sldId id="318"/>
            <p14:sldId id="319"/>
            <p14:sldId id="288"/>
            <p14:sldId id="311"/>
            <p14:sldId id="289"/>
            <p14:sldId id="303"/>
            <p14:sldId id="304"/>
            <p14:sldId id="290"/>
            <p14:sldId id="316"/>
            <p14:sldId id="315"/>
            <p14:sldId id="291"/>
            <p14:sldId id="312"/>
            <p14:sldId id="292"/>
            <p14:sldId id="301"/>
            <p14:sldId id="302"/>
            <p14:sldId id="314"/>
            <p14:sldId id="305"/>
            <p14:sldId id="306"/>
            <p14:sldId id="313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D8B"/>
    <a:srgbClr val="FB6550"/>
    <a:srgbClr val="FA8D8B"/>
    <a:srgbClr val="1D2BD9"/>
    <a:srgbClr val="536497"/>
    <a:srgbClr val="797EC0"/>
    <a:srgbClr val="616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86"/>
    <p:restoredTop sz="89349"/>
  </p:normalViewPr>
  <p:slideViewPr>
    <p:cSldViewPr snapToGrid="0" snapToObjects="1">
      <p:cViewPr varScale="1">
        <p:scale>
          <a:sx n="272" d="100"/>
          <a:sy n="272" d="100"/>
        </p:scale>
        <p:origin x="160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EFD7D-B38E-DF46-A28E-651C72079A54}" type="datetimeFigureOut">
              <a:rPr kumimoji="1" lang="zh-CN" altLang="en-US" smtClean="0"/>
              <a:t>2018/12/27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9E998-47EC-4346-8346-2FAAD9517AA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018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9E998-47EC-4346-8346-2FAAD9517AA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1928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9E998-47EC-4346-8346-2FAAD9517AA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3751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9E998-47EC-4346-8346-2FAAD9517AA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8019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9E998-47EC-4346-8346-2FAAD9517AAC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7762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9E998-47EC-4346-8346-2FAAD9517AAC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3720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9E998-47EC-4346-8346-2FAAD9517AAC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1275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9E998-47EC-4346-8346-2FAAD9517AAC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3326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9E998-47EC-4346-8346-2FAAD9517AAC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8619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9951FC-18D1-2849-98F7-1138420A9F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4000" y="4539769"/>
            <a:ext cx="876300" cy="43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34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2018/12/27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569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2018/12/27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5638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2018/12/27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0927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2018/12/27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3168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2018/12/27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8123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2018/12/27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788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2018/12/27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8408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2018/12/27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3859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2018/12/27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582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48B3-D535-3941-83F1-255C6C7DFDD1}" type="datetimeFigureOut">
              <a:rPr kumimoji="1" lang="zh-CN" altLang="en-US" smtClean="0"/>
              <a:t>2018/12/27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720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648B3-D535-3941-83F1-255C6C7DFDD1}" type="datetimeFigureOut">
              <a:rPr kumimoji="1" lang="zh-CN" altLang="en-US" smtClean="0"/>
              <a:t>2018/12/27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F7668-5A17-3843-BEAA-EACA719F5C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3853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690A7-1F12-8C4E-9F42-22AFDEB4B1E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15866" y="2007528"/>
            <a:ext cx="6899978" cy="806745"/>
          </a:xfrm>
        </p:spPr>
        <p:txBody>
          <a:bodyPr>
            <a:noAutofit/>
          </a:bodyPr>
          <a:lstStyle/>
          <a:p>
            <a:pPr algn="ctr"/>
            <a:r>
              <a:rPr kumimoji="1" lang="en-US" altLang="zh-CN" sz="32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</a:t>
            </a:r>
            <a:r>
              <a:rPr kumimoji="1" lang="en-US" altLang="zh-Hans" sz="32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ebpack</a:t>
            </a:r>
            <a:r>
              <a:rPr kumimoji="1" lang="zh-Hans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打包极限优化</a:t>
            </a:r>
            <a:endParaRPr kumimoji="1" lang="zh-CN" altLang="en-US" sz="32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矩形 5">
            <a:extLst>
              <a:ext uri="{FF2B5EF4-FFF2-40B4-BE49-F238E27FC236}">
                <a16:creationId xmlns:a16="http://schemas.microsoft.com/office/drawing/2014/main" id="{5B07A670-6FE0-D244-854D-56220044549D}"/>
              </a:ext>
            </a:extLst>
          </p:cNvPr>
          <p:cNvSpPr/>
          <p:nvPr/>
        </p:nvSpPr>
        <p:spPr>
          <a:xfrm>
            <a:off x="3498094" y="3165245"/>
            <a:ext cx="2135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Hans" altLang="en-US" sz="1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腾讯</a:t>
            </a:r>
            <a:r>
              <a:rPr lang="en-US" altLang="zh-Hans" sz="1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IVWEB</a:t>
            </a:r>
            <a:r>
              <a:rPr lang="zh-Hans" altLang="en-US" sz="1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程柳锋</a:t>
            </a:r>
            <a:endParaRPr lang="zh-CN" altLang="en-US" sz="20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173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E744701-2BCC-C946-AE43-94874D820EE7}"/>
              </a:ext>
            </a:extLst>
          </p:cNvPr>
          <p:cNvSpPr/>
          <p:nvPr/>
        </p:nvSpPr>
        <p:spPr>
          <a:xfrm>
            <a:off x="2203716" y="2039551"/>
            <a:ext cx="45079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Hans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如何分析页面打包问题</a:t>
            </a:r>
            <a:r>
              <a:rPr kumimoji="1" lang="en-US" altLang="zh-Han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?</a:t>
            </a:r>
            <a:endParaRPr lang="zh-CN" altLang="en-US" sz="32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2350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476D6E-09CB-254F-A8A7-21167518B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95" y="1004886"/>
            <a:ext cx="3436755" cy="2600434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6B513032-D4D6-144B-AC79-13FCBCC5FC5D}"/>
              </a:ext>
            </a:extLst>
          </p:cNvPr>
          <p:cNvSpPr txBox="1">
            <a:spLocks/>
          </p:cNvSpPr>
          <p:nvPr/>
        </p:nvSpPr>
        <p:spPr>
          <a:xfrm>
            <a:off x="455443" y="988558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stats: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构建的统计信息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9EEF659A-1924-9246-AAE9-51EE43460E6E}"/>
              </a:ext>
            </a:extLst>
          </p:cNvPr>
          <p:cNvSpPr txBox="1">
            <a:spLocks/>
          </p:cNvSpPr>
          <p:nvPr/>
        </p:nvSpPr>
        <p:spPr>
          <a:xfrm>
            <a:off x="455439" y="1476951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zh-CN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package.json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中使用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stats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C831E-62EA-6644-B412-68CCFFA69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40" y="1946531"/>
            <a:ext cx="3333751" cy="717144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4BDCB08F-BFAF-1148-8780-EB4E1D7EDC92}"/>
              </a:ext>
            </a:extLst>
          </p:cNvPr>
          <p:cNvSpPr txBox="1">
            <a:spLocks/>
          </p:cNvSpPr>
          <p:nvPr/>
        </p:nvSpPr>
        <p:spPr>
          <a:xfrm>
            <a:off x="455440" y="2608511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Node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API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中使用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3E09D-28CB-DB49-8B84-816A7EA24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40" y="3029648"/>
            <a:ext cx="3526595" cy="1906865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5732BD3-BF06-DC45-9251-EEC2B6C4681E}"/>
              </a:ext>
            </a:extLst>
          </p:cNvPr>
          <p:cNvSpPr/>
          <p:nvPr/>
        </p:nvSpPr>
        <p:spPr>
          <a:xfrm>
            <a:off x="6690239" y="3693079"/>
            <a:ext cx="114299" cy="44553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E6158BA4-E10A-DF48-8093-CA4064A7F0DE}"/>
              </a:ext>
            </a:extLst>
          </p:cNvPr>
          <p:cNvSpPr txBox="1">
            <a:spLocks/>
          </p:cNvSpPr>
          <p:nvPr/>
        </p:nvSpPr>
        <p:spPr>
          <a:xfrm>
            <a:off x="5082640" y="4226373"/>
            <a:ext cx="3215198" cy="257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颗粒度太粗</a:t>
            </a:r>
            <a:r>
              <a:rPr kumimoji="1" lang="en-US" altLang="zh-Hans" sz="16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,</a:t>
            </a:r>
            <a:r>
              <a:rPr kumimoji="1" lang="zh-Hans" altLang="en-US" sz="16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看不出问题所在</a:t>
            </a:r>
            <a:endParaRPr kumimoji="1" lang="zh-CN" altLang="en-US" sz="1600" dirty="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" name="矩形 2">
            <a:extLst>
              <a:ext uri="{FF2B5EF4-FFF2-40B4-BE49-F238E27FC236}">
                <a16:creationId xmlns:a16="http://schemas.microsoft.com/office/drawing/2014/main" id="{7F45576F-7286-3642-801C-C8E1719E132C}"/>
              </a:ext>
            </a:extLst>
          </p:cNvPr>
          <p:cNvSpPr/>
          <p:nvPr/>
        </p:nvSpPr>
        <p:spPr>
          <a:xfrm>
            <a:off x="287006" y="306407"/>
            <a:ext cx="61125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初级分析</a:t>
            </a:r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使用</a:t>
            </a:r>
            <a:r>
              <a:rPr kumimoji="1" lang="en-US" altLang="zh-Hans" sz="2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内置的</a:t>
            </a:r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stats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138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8103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速度分析</a:t>
            </a:r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使用</a:t>
            </a:r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speed-measure-</a:t>
            </a:r>
            <a:r>
              <a:rPr kumimoji="1" lang="en-US" altLang="zh-Hans" sz="2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</a:t>
            </a:r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-plugin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286A2E-BCF2-2348-92D1-C494BBD92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284" y="1326701"/>
            <a:ext cx="3244274" cy="3414597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7A506A2C-A825-2B49-BC3B-1CEA33FDAFF3}"/>
              </a:ext>
            </a:extLst>
          </p:cNvPr>
          <p:cNvSpPr txBox="1">
            <a:spLocks/>
          </p:cNvSpPr>
          <p:nvPr/>
        </p:nvSpPr>
        <p:spPr>
          <a:xfrm>
            <a:off x="455442" y="3394982"/>
            <a:ext cx="3471579" cy="441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可以看到每个</a:t>
            </a:r>
            <a:r>
              <a:rPr kumimoji="1" lang="en-US" altLang="zh-Hans" sz="1900" dirty="0">
                <a:latin typeface="PingFang SC" panose="020B0400000000000000" pitchFamily="34" charset="-122"/>
                <a:ea typeface="PingFang SC" panose="020B0400000000000000" pitchFamily="34" charset="-122"/>
              </a:rPr>
              <a:t>loader</a:t>
            </a:r>
            <a:r>
              <a:rPr kumimoji="1" lang="zh-Hans" altLang="en-US" sz="1900" dirty="0">
                <a:latin typeface="PingFang SC" panose="020B0400000000000000" pitchFamily="34" charset="-122"/>
                <a:ea typeface="PingFang SC" panose="020B0400000000000000" pitchFamily="34" charset="-122"/>
              </a:rPr>
              <a:t>和插件执行</a:t>
            </a:r>
            <a:r>
              <a:rPr kumimoji="1" lang="zh-Hans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耗时</a:t>
            </a:r>
            <a:endParaRPr kumimoji="1" lang="zh-CN" altLang="en-US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99D4034-50B3-3E49-B3CA-EEE63390A26B}"/>
              </a:ext>
            </a:extLst>
          </p:cNvPr>
          <p:cNvSpPr txBox="1">
            <a:spLocks/>
          </p:cNvSpPr>
          <p:nvPr/>
        </p:nvSpPr>
        <p:spPr>
          <a:xfrm>
            <a:off x="455443" y="1326701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代码示例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871383-3B3C-A741-8D1D-73E9E7D1B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42" y="1844798"/>
            <a:ext cx="4564582" cy="145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11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69429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体积分析</a:t>
            </a:r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使用</a:t>
            </a:r>
            <a:r>
              <a:rPr kumimoji="1" lang="en-US" altLang="zh-Hans" sz="2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</a:t>
            </a:r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-bundle-analyzer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694ED9-D433-0149-B75A-B5B7DF12A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904" y="1407898"/>
            <a:ext cx="4275375" cy="2327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616BA6-9573-4A4C-83E3-0AE5A7A4E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6" y="1905583"/>
            <a:ext cx="4342462" cy="987198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BA9A2187-33A1-614C-90A1-7021B8FFE90A}"/>
              </a:ext>
            </a:extLst>
          </p:cNvPr>
          <p:cNvSpPr txBox="1">
            <a:spLocks/>
          </p:cNvSpPr>
          <p:nvPr/>
        </p:nvSpPr>
        <p:spPr>
          <a:xfrm>
            <a:off x="455443" y="1326701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代码示例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660BC5A-09EB-0F49-B4FB-7295797455AB}"/>
              </a:ext>
            </a:extLst>
          </p:cNvPr>
          <p:cNvSpPr txBox="1">
            <a:spLocks/>
          </p:cNvSpPr>
          <p:nvPr/>
        </p:nvSpPr>
        <p:spPr>
          <a:xfrm>
            <a:off x="455442" y="3050526"/>
            <a:ext cx="3440284" cy="523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构建完成后会在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8888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端口展示大小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3621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E744701-2BCC-C946-AE43-94874D820EE7}"/>
              </a:ext>
            </a:extLst>
          </p:cNvPr>
          <p:cNvSpPr/>
          <p:nvPr/>
        </p:nvSpPr>
        <p:spPr>
          <a:xfrm>
            <a:off x="3134261" y="2039551"/>
            <a:ext cx="26468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Hans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构建速度优化</a:t>
            </a:r>
            <a:endParaRPr lang="zh-CN" altLang="en-US" sz="32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2239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速度优化策略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57632B9-EA3D-144D-A76A-0B29891A10AC}"/>
              </a:ext>
            </a:extLst>
          </p:cNvPr>
          <p:cNvSpPr txBox="1">
            <a:spLocks/>
          </p:cNvSpPr>
          <p:nvPr/>
        </p:nvSpPr>
        <p:spPr>
          <a:xfrm>
            <a:off x="374474" y="1587051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使用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Webpack4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7C4A90F-42E6-3D4A-B60E-02CAD2E1A5AE}"/>
              </a:ext>
            </a:extLst>
          </p:cNvPr>
          <p:cNvSpPr txBox="1">
            <a:spLocks/>
          </p:cNvSpPr>
          <p:nvPr/>
        </p:nvSpPr>
        <p:spPr>
          <a:xfrm>
            <a:off x="374475" y="2103034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多进程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多实例构建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18DE1F2-01C7-484F-AD4E-73A4E6F481B2}"/>
              </a:ext>
            </a:extLst>
          </p:cNvPr>
          <p:cNvSpPr txBox="1">
            <a:spLocks/>
          </p:cNvSpPr>
          <p:nvPr/>
        </p:nvSpPr>
        <p:spPr>
          <a:xfrm>
            <a:off x="374476" y="3137766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缓存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E27F259-EA9B-CF4C-976F-49DD31A6A7E0}"/>
              </a:ext>
            </a:extLst>
          </p:cNvPr>
          <p:cNvSpPr txBox="1">
            <a:spLocks/>
          </p:cNvSpPr>
          <p:nvPr/>
        </p:nvSpPr>
        <p:spPr>
          <a:xfrm>
            <a:off x="374480" y="3655132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缩小构建目标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0DE446B-9D55-294C-8E1D-929CD7482008}"/>
              </a:ext>
            </a:extLst>
          </p:cNvPr>
          <p:cNvSpPr txBox="1">
            <a:spLocks/>
          </p:cNvSpPr>
          <p:nvPr/>
        </p:nvSpPr>
        <p:spPr>
          <a:xfrm>
            <a:off x="374476" y="2620400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分包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18306-9C46-234B-A402-595B4006C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551" y="1764682"/>
            <a:ext cx="3130379" cy="213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43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2656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使用</a:t>
            </a:r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Webpack4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F73DF-A27E-884D-AA86-C67AFC5F9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89" y="1435106"/>
            <a:ext cx="3479074" cy="1217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3267BA-E957-8843-9ED1-7097A4E48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488" y="1435106"/>
            <a:ext cx="3595143" cy="1183942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C22C8582-5A35-4D45-BA8F-4B6EF9B8CB5E}"/>
              </a:ext>
            </a:extLst>
          </p:cNvPr>
          <p:cNvSpPr/>
          <p:nvPr/>
        </p:nvSpPr>
        <p:spPr>
          <a:xfrm>
            <a:off x="4148135" y="2948754"/>
            <a:ext cx="114299" cy="44553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4CB55C1-7F8B-1741-8737-1EBCE44F3570}"/>
              </a:ext>
            </a:extLst>
          </p:cNvPr>
          <p:cNvSpPr txBox="1">
            <a:spLocks/>
          </p:cNvSpPr>
          <p:nvPr/>
        </p:nvSpPr>
        <p:spPr>
          <a:xfrm>
            <a:off x="2704206" y="3690260"/>
            <a:ext cx="3002159" cy="3265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ja-JP" altLang="en-US" sz="1600">
                <a:latin typeface="PingFang SC" panose="020B0400000000000000" pitchFamily="34" charset="-122"/>
                <a:ea typeface="PingFang SC" panose="020B0400000000000000" pitchFamily="34" charset="-122"/>
              </a:rPr>
              <a:t>构建时间降低了 </a:t>
            </a:r>
            <a:r>
              <a:rPr kumimoji="1" lang="en-US" altLang="ja-JP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60%-98%</a:t>
            </a:r>
            <a:r>
              <a:rPr kumimoji="1" lang="ja-JP" altLang="en-US" sz="1600">
                <a:latin typeface="PingFang SC" panose="020B0400000000000000" pitchFamily="34" charset="-122"/>
                <a:ea typeface="PingFang SC" panose="020B0400000000000000" pitchFamily="34" charset="-122"/>
              </a:rPr>
              <a:t>！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1761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4310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使用</a:t>
            </a:r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Webpack4-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优化原因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DDA41DC-46D5-FB48-91F0-6B86E9D26428}"/>
              </a:ext>
            </a:extLst>
          </p:cNvPr>
          <p:cNvSpPr txBox="1">
            <a:spLocks/>
          </p:cNvSpPr>
          <p:nvPr/>
        </p:nvSpPr>
        <p:spPr>
          <a:xfrm>
            <a:off x="374479" y="1421296"/>
            <a:ext cx="7806134" cy="523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V8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带来的优化（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for of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替代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forEach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Map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和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Set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替代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Object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includes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替代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indexOf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725B93A-163B-B947-8DB9-E313606DD1FB}"/>
              </a:ext>
            </a:extLst>
          </p:cNvPr>
          <p:cNvSpPr txBox="1">
            <a:spLocks/>
          </p:cNvSpPr>
          <p:nvPr/>
        </p:nvSpPr>
        <p:spPr>
          <a:xfrm>
            <a:off x="374479" y="2116502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默认使用更快的</a:t>
            </a:r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md4 hash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算法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9D9248D-D838-8A42-AAE6-27C3BA3E8E17}"/>
              </a:ext>
            </a:extLst>
          </p:cNvPr>
          <p:cNvSpPr txBox="1">
            <a:spLocks/>
          </p:cNvSpPr>
          <p:nvPr/>
        </p:nvSpPr>
        <p:spPr>
          <a:xfrm>
            <a:off x="374479" y="2659436"/>
            <a:ext cx="5814050" cy="523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zh-CN" sz="1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webpacks</a:t>
            </a:r>
            <a:r>
              <a:rPr kumimoji="1" lang="en-US" altLang="zh-CN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AST</a:t>
            </a:r>
            <a:r>
              <a:rPr kumimoji="1" lang="zh-Hans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可以直接从</a:t>
            </a:r>
            <a:r>
              <a:rPr kumimoji="1" lang="en-US" altLang="zh-Han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loader</a:t>
            </a:r>
            <a:r>
              <a:rPr kumimoji="1" lang="zh-Hans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传递给</a:t>
            </a:r>
            <a:r>
              <a:rPr kumimoji="1" lang="en-US" altLang="zh-Han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AST</a:t>
            </a:r>
            <a:r>
              <a:rPr kumimoji="1" lang="zh-Hans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，减少解析时间</a:t>
            </a:r>
            <a:endParaRPr kumimoji="1" lang="zh-CN" altLang="en-US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B4AD95F4-2755-374A-BDA3-D72D93B76663}"/>
              </a:ext>
            </a:extLst>
          </p:cNvPr>
          <p:cNvSpPr txBox="1">
            <a:spLocks/>
          </p:cNvSpPr>
          <p:nvPr/>
        </p:nvSpPr>
        <p:spPr>
          <a:xfrm>
            <a:off x="374479" y="3367251"/>
            <a:ext cx="3821964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使用字符串方法替代正则表达式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8182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7244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多进程</a:t>
            </a:r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多实例构建 </a:t>
            </a:r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–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资源并行解析可选方案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522DE-8352-884C-AE31-1CD05DEA9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38" y="1993899"/>
            <a:ext cx="67818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9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67649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多进程</a:t>
            </a:r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多实例</a:t>
            </a:r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使用</a:t>
            </a:r>
            <a:r>
              <a:rPr kumimoji="1" lang="en-US" altLang="zh-Hans" sz="2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HappyPack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解析资源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DA252-F559-3947-A284-35C91C6E5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982" y="1723782"/>
            <a:ext cx="3582136" cy="2446337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D796E30-C779-5F45-B119-CFCE0F35EC23}"/>
              </a:ext>
            </a:extLst>
          </p:cNvPr>
          <p:cNvSpPr txBox="1">
            <a:spLocks/>
          </p:cNvSpPr>
          <p:nvPr/>
        </p:nvSpPr>
        <p:spPr>
          <a:xfrm>
            <a:off x="4744105" y="4365609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Hans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HappyPack</a:t>
            </a:r>
            <a:r>
              <a:rPr kumimoji="1" lang="zh-Han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工作流程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B14E393-1448-8C43-BC21-58F5359ADDF8}"/>
              </a:ext>
            </a:extLst>
          </p:cNvPr>
          <p:cNvSpPr txBox="1">
            <a:spLocks/>
          </p:cNvSpPr>
          <p:nvPr/>
        </p:nvSpPr>
        <p:spPr>
          <a:xfrm>
            <a:off x="374480" y="1118054"/>
            <a:ext cx="8254093" cy="523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原理：每次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webapck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解析一个模块，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HappyPack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会将它及它的依赖分配给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worker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线程中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FE2827-F360-F44A-BB6F-138264D6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32" y="2510070"/>
            <a:ext cx="3795353" cy="1660049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9F93D983-7A01-5E44-8A3C-0401DCA6885D}"/>
              </a:ext>
            </a:extLst>
          </p:cNvPr>
          <p:cNvSpPr txBox="1">
            <a:spLocks/>
          </p:cNvSpPr>
          <p:nvPr/>
        </p:nvSpPr>
        <p:spPr>
          <a:xfrm>
            <a:off x="374480" y="2031783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代码示例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725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690A7-1F12-8C4E-9F42-22AFDEB4B1E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92793" y="499659"/>
            <a:ext cx="1834027" cy="469410"/>
          </a:xfrm>
        </p:spPr>
        <p:txBody>
          <a:bodyPr>
            <a:noAutofit/>
          </a:bodyPr>
          <a:lstStyle/>
          <a:p>
            <a:pPr algn="l"/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个人介绍</a:t>
            </a:r>
            <a:endParaRPr kumimoji="1" lang="zh-CN" altLang="en-US" sz="2800" dirty="0">
              <a:latin typeface="PingFang SC" panose="020B0400000000000000" pitchFamily="34" charset="-122"/>
              <a:ea typeface="PingFang SC" panose="020B0400000000000000" pitchFamily="34" charset="-122"/>
              <a:cs typeface="+mn-cs"/>
            </a:endParaRPr>
          </a:p>
        </p:txBody>
      </p:sp>
      <p:sp>
        <p:nvSpPr>
          <p:cNvPr id="84" name="矩形 31">
            <a:extLst>
              <a:ext uri="{FF2B5EF4-FFF2-40B4-BE49-F238E27FC236}">
                <a16:creationId xmlns:a16="http://schemas.microsoft.com/office/drawing/2014/main" id="{3025375D-73EE-C045-BB03-0746D417692B}"/>
              </a:ext>
            </a:extLst>
          </p:cNvPr>
          <p:cNvSpPr/>
          <p:nvPr/>
        </p:nvSpPr>
        <p:spPr>
          <a:xfrm>
            <a:off x="5150056" y="1494810"/>
            <a:ext cx="1183681" cy="405036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Hans" altLang="en-US" sz="1200" dirty="0">
                <a:solidFill>
                  <a:schemeClr val="bg1"/>
                </a:solidFill>
              </a:rPr>
              <a:t>淘宝网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ctr"/>
            <a:r>
              <a:rPr lang="zh-Hans" altLang="en-US" sz="1200" dirty="0">
                <a:solidFill>
                  <a:schemeClr val="bg1"/>
                </a:solidFill>
              </a:rPr>
              <a:t>淘宝技术部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85" name="组合 15">
            <a:extLst>
              <a:ext uri="{FF2B5EF4-FFF2-40B4-BE49-F238E27FC236}">
                <a16:creationId xmlns:a16="http://schemas.microsoft.com/office/drawing/2014/main" id="{EE85293D-52C4-0643-9C62-5A730903D43B}"/>
              </a:ext>
            </a:extLst>
          </p:cNvPr>
          <p:cNvGrpSpPr/>
          <p:nvPr/>
        </p:nvGrpSpPr>
        <p:grpSpPr>
          <a:xfrm>
            <a:off x="5669663" y="2189647"/>
            <a:ext cx="1152048" cy="504804"/>
            <a:chOff x="4292436" y="5120872"/>
            <a:chExt cx="2683816" cy="1175993"/>
          </a:xfrm>
        </p:grpSpPr>
        <p:sp>
          <p:nvSpPr>
            <p:cNvPr id="86" name="AutoShape 11">
              <a:extLst>
                <a:ext uri="{FF2B5EF4-FFF2-40B4-BE49-F238E27FC236}">
                  <a16:creationId xmlns:a16="http://schemas.microsoft.com/office/drawing/2014/main" id="{6F03AFED-9B64-7344-8F94-FE86AC4CA2E6}"/>
                </a:ext>
              </a:extLst>
            </p:cNvPr>
            <p:cNvSpPr/>
            <p:nvPr/>
          </p:nvSpPr>
          <p:spPr bwMode="auto">
            <a:xfrm>
              <a:off x="4322814" y="6090043"/>
              <a:ext cx="2653438" cy="99279"/>
            </a:xfrm>
            <a:prstGeom prst="roundRect">
              <a:avLst>
                <a:gd name="adj" fmla="val 50000"/>
              </a:avLst>
            </a:prstGeom>
            <a:solidFill>
              <a:srgbClr val="A6A6A6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sz="56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grpSp>
          <p:nvGrpSpPr>
            <p:cNvPr id="87" name="Group 85">
              <a:extLst>
                <a:ext uri="{FF2B5EF4-FFF2-40B4-BE49-F238E27FC236}">
                  <a16:creationId xmlns:a16="http://schemas.microsoft.com/office/drawing/2014/main" id="{2C7C6332-57DC-D540-B84B-ABD1769AB176}"/>
                </a:ext>
              </a:extLst>
            </p:cNvPr>
            <p:cNvGrpSpPr/>
            <p:nvPr/>
          </p:nvGrpSpPr>
          <p:grpSpPr>
            <a:xfrm>
              <a:off x="4292436" y="5992133"/>
              <a:ext cx="304653" cy="304732"/>
              <a:chOff x="2255370" y="6982392"/>
              <a:chExt cx="960187" cy="960436"/>
            </a:xfrm>
            <a:solidFill>
              <a:srgbClr val="A6A6A6"/>
            </a:solidFill>
          </p:grpSpPr>
          <p:sp>
            <p:nvSpPr>
              <p:cNvPr id="92" name="AutoShape 13">
                <a:extLst>
                  <a:ext uri="{FF2B5EF4-FFF2-40B4-BE49-F238E27FC236}">
                    <a16:creationId xmlns:a16="http://schemas.microsoft.com/office/drawing/2014/main" id="{7CE4174A-4D40-1A40-A4D8-60599A3AE1B2}"/>
                  </a:ext>
                </a:extLst>
              </p:cNvPr>
              <p:cNvSpPr/>
              <p:nvPr/>
            </p:nvSpPr>
            <p:spPr bwMode="auto">
              <a:xfrm>
                <a:off x="2255370" y="6982392"/>
                <a:ext cx="960187" cy="960436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grpFill/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</a:ln>
              <a:effec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sp>
            <p:nvSpPr>
              <p:cNvPr id="93" name="AutoShape 14">
                <a:extLst>
                  <a:ext uri="{FF2B5EF4-FFF2-40B4-BE49-F238E27FC236}">
                    <a16:creationId xmlns:a16="http://schemas.microsoft.com/office/drawing/2014/main" id="{AC7009A1-967A-D047-A8F9-86A81798336B}"/>
                  </a:ext>
                </a:extLst>
              </p:cNvPr>
              <p:cNvSpPr/>
              <p:nvPr/>
            </p:nvSpPr>
            <p:spPr bwMode="auto">
              <a:xfrm>
                <a:off x="2550688" y="7255500"/>
                <a:ext cx="414110" cy="414214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9" y="6724"/>
                      <a:pt x="20639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solidFill>
                <a:schemeClr val="bg1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</a:ln>
              <a:effec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</p:grpSp>
        <p:sp>
          <p:nvSpPr>
            <p:cNvPr id="88" name="AutoShape 54">
              <a:extLst>
                <a:ext uri="{FF2B5EF4-FFF2-40B4-BE49-F238E27FC236}">
                  <a16:creationId xmlns:a16="http://schemas.microsoft.com/office/drawing/2014/main" id="{2E9BFE1C-2D0F-E647-8408-8CDF980963CD}"/>
                </a:ext>
              </a:extLst>
            </p:cNvPr>
            <p:cNvSpPr/>
            <p:nvPr/>
          </p:nvSpPr>
          <p:spPr bwMode="auto">
            <a:xfrm rot="21599989">
              <a:off x="4365883" y="5859587"/>
              <a:ext cx="158118" cy="105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36" y="21599"/>
                  </a:moveTo>
                  <a:cubicBezTo>
                    <a:pt x="969" y="21599"/>
                    <a:pt x="657" y="21365"/>
                    <a:pt x="392" y="20890"/>
                  </a:cubicBezTo>
                  <a:cubicBezTo>
                    <a:pt x="132" y="20401"/>
                    <a:pt x="0" y="19835"/>
                    <a:pt x="0" y="19171"/>
                  </a:cubicBezTo>
                  <a:cubicBezTo>
                    <a:pt x="0" y="18480"/>
                    <a:pt x="135" y="17907"/>
                    <a:pt x="403" y="17419"/>
                  </a:cubicBezTo>
                  <a:lnTo>
                    <a:pt x="9821" y="716"/>
                  </a:lnTo>
                  <a:cubicBezTo>
                    <a:pt x="10089" y="240"/>
                    <a:pt x="10412" y="0"/>
                    <a:pt x="10790" y="0"/>
                  </a:cubicBezTo>
                  <a:cubicBezTo>
                    <a:pt x="11176" y="0"/>
                    <a:pt x="11503" y="240"/>
                    <a:pt x="11774" y="716"/>
                  </a:cubicBezTo>
                  <a:lnTo>
                    <a:pt x="21196" y="17419"/>
                  </a:lnTo>
                  <a:cubicBezTo>
                    <a:pt x="21464" y="17907"/>
                    <a:pt x="21600" y="18480"/>
                    <a:pt x="21600" y="19171"/>
                  </a:cubicBezTo>
                  <a:cubicBezTo>
                    <a:pt x="21600" y="19815"/>
                    <a:pt x="21467" y="20375"/>
                    <a:pt x="21203" y="20870"/>
                  </a:cubicBezTo>
                  <a:cubicBezTo>
                    <a:pt x="20942" y="21359"/>
                    <a:pt x="20626" y="21599"/>
                    <a:pt x="20263" y="21599"/>
                  </a:cubicBezTo>
                  <a:lnTo>
                    <a:pt x="1336" y="2159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ffectLst/>
          </p:spPr>
          <p:txBody>
            <a:bodyPr lIns="38092" tIns="38092" rIns="38092" bIns="38092" anchor="ctr"/>
            <a:lstStyle/>
            <a:p>
              <a:pPr defTabSz="456565">
                <a:defRPr/>
              </a:pPr>
              <a:endParaRPr lang="es-ES" sz="3000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grpSp>
          <p:nvGrpSpPr>
            <p:cNvPr id="89" name="Group 43">
              <a:extLst>
                <a:ext uri="{FF2B5EF4-FFF2-40B4-BE49-F238E27FC236}">
                  <a16:creationId xmlns:a16="http://schemas.microsoft.com/office/drawing/2014/main" id="{3FDC3D18-ED0E-934C-95F1-49013D61E918}"/>
                </a:ext>
              </a:extLst>
            </p:cNvPr>
            <p:cNvGrpSpPr/>
            <p:nvPr/>
          </p:nvGrpSpPr>
          <p:grpSpPr>
            <a:xfrm rot="5400000">
              <a:off x="4096273" y="5430348"/>
              <a:ext cx="696300" cy="77347"/>
              <a:chOff x="2057400" y="2800350"/>
              <a:chExt cx="822960" cy="91440"/>
            </a:xfrm>
            <a:solidFill>
              <a:srgbClr val="A6A6A6"/>
            </a:solidFill>
          </p:grpSpPr>
          <p:sp>
            <p:nvSpPr>
              <p:cNvPr id="90" name="Oval 44">
                <a:extLst>
                  <a:ext uri="{FF2B5EF4-FFF2-40B4-BE49-F238E27FC236}">
                    <a16:creationId xmlns:a16="http://schemas.microsoft.com/office/drawing/2014/main" id="{8678313D-DBA6-774B-98F8-E37A488DACB9}"/>
                  </a:ext>
                </a:extLst>
              </p:cNvPr>
              <p:cNvSpPr/>
              <p:nvPr/>
            </p:nvSpPr>
            <p:spPr>
              <a:xfrm rot="5400000">
                <a:off x="2057400" y="2800350"/>
                <a:ext cx="91440" cy="91440"/>
              </a:xfrm>
              <a:prstGeom prst="ellipse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x-none" dirty="0">
                  <a:latin typeface="Calibri Light" panose="020F0302020204030204"/>
                </a:endParaRPr>
              </a:p>
            </p:txBody>
          </p:sp>
          <p:cxnSp>
            <p:nvCxnSpPr>
              <p:cNvPr id="91" name="Straight Connector 45">
                <a:extLst>
                  <a:ext uri="{FF2B5EF4-FFF2-40B4-BE49-F238E27FC236}">
                    <a16:creationId xmlns:a16="http://schemas.microsoft.com/office/drawing/2014/main" id="{C11D8552-DF11-1A49-935C-405112D38649}"/>
                  </a:ext>
                </a:extLst>
              </p:cNvPr>
              <p:cNvCxnSpPr/>
              <p:nvPr/>
            </p:nvCxnSpPr>
            <p:spPr>
              <a:xfrm flipV="1">
                <a:off x="2148840" y="2846070"/>
                <a:ext cx="731520" cy="0"/>
              </a:xfrm>
              <a:prstGeom prst="line">
                <a:avLst/>
              </a:prstGeom>
              <a:grpFill/>
              <a:ln w="1270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组合 23">
            <a:extLst>
              <a:ext uri="{FF2B5EF4-FFF2-40B4-BE49-F238E27FC236}">
                <a16:creationId xmlns:a16="http://schemas.microsoft.com/office/drawing/2014/main" id="{402EDC40-D27D-B44A-BDE6-42DC850A65BA}"/>
              </a:ext>
            </a:extLst>
          </p:cNvPr>
          <p:cNvGrpSpPr/>
          <p:nvPr/>
        </p:nvGrpSpPr>
        <p:grpSpPr>
          <a:xfrm>
            <a:off x="6786184" y="2555704"/>
            <a:ext cx="996111" cy="578269"/>
            <a:chOff x="7929335" y="5918169"/>
            <a:chExt cx="2035882" cy="1181882"/>
          </a:xfrm>
        </p:grpSpPr>
        <p:grpSp>
          <p:nvGrpSpPr>
            <p:cNvPr id="106" name="组合 16">
              <a:extLst>
                <a:ext uri="{FF2B5EF4-FFF2-40B4-BE49-F238E27FC236}">
                  <a16:creationId xmlns:a16="http://schemas.microsoft.com/office/drawing/2014/main" id="{EA3C9F21-7D89-884B-999E-48CE95FC25F8}"/>
                </a:ext>
              </a:extLst>
            </p:cNvPr>
            <p:cNvGrpSpPr/>
            <p:nvPr/>
          </p:nvGrpSpPr>
          <p:grpSpPr>
            <a:xfrm>
              <a:off x="7929335" y="5918169"/>
              <a:ext cx="2035882" cy="304732"/>
              <a:chOff x="7929335" y="5918169"/>
              <a:chExt cx="2035882" cy="304732"/>
            </a:xfrm>
          </p:grpSpPr>
          <p:sp>
            <p:nvSpPr>
              <p:cNvPr id="112" name="AutoShape 11">
                <a:extLst>
                  <a:ext uri="{FF2B5EF4-FFF2-40B4-BE49-F238E27FC236}">
                    <a16:creationId xmlns:a16="http://schemas.microsoft.com/office/drawing/2014/main" id="{30D9F665-57F4-024A-9BF3-5E59676E86AC}"/>
                  </a:ext>
                </a:extLst>
              </p:cNvPr>
              <p:cNvSpPr/>
              <p:nvPr/>
            </p:nvSpPr>
            <p:spPr bwMode="auto">
              <a:xfrm>
                <a:off x="7959713" y="6017522"/>
                <a:ext cx="2005504" cy="110537"/>
              </a:xfrm>
              <a:prstGeom prst="roundRect">
                <a:avLst>
                  <a:gd name="adj" fmla="val 50000"/>
                </a:avLst>
              </a:prstGeom>
              <a:solidFill>
                <a:srgbClr val="61C09E"/>
              </a:solidFill>
              <a:ln w="25400" cap="flat" cmpd="sng">
                <a:solidFill>
                  <a:srgbClr val="000000">
                    <a:alpha val="0"/>
                  </a:srgbClr>
                </a:solidFill>
                <a:prstDash val="solid"/>
                <a:miter lim="0"/>
              </a:ln>
              <a:effectLst/>
            </p:spPr>
            <p:txBody>
              <a:bodyPr lIns="0" tIns="0" rIns="0" bIns="0" anchor="ctr"/>
              <a:lstStyle/>
              <a:p>
                <a:pPr>
                  <a:defRPr/>
                </a:pPr>
                <a:endParaRPr lang="es-ES" sz="5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grpSp>
            <p:nvGrpSpPr>
              <p:cNvPr id="113" name="Group 85">
                <a:extLst>
                  <a:ext uri="{FF2B5EF4-FFF2-40B4-BE49-F238E27FC236}">
                    <a16:creationId xmlns:a16="http://schemas.microsoft.com/office/drawing/2014/main" id="{423DCBB3-ACD1-0D4E-A55E-7602EA50DD5F}"/>
                  </a:ext>
                </a:extLst>
              </p:cNvPr>
              <p:cNvGrpSpPr/>
              <p:nvPr/>
            </p:nvGrpSpPr>
            <p:grpSpPr>
              <a:xfrm>
                <a:off x="7929335" y="5918169"/>
                <a:ext cx="304653" cy="304732"/>
                <a:chOff x="2255370" y="6982392"/>
                <a:chExt cx="960187" cy="960436"/>
              </a:xfrm>
              <a:solidFill>
                <a:srgbClr val="A6A6A6"/>
              </a:solidFill>
            </p:grpSpPr>
            <p:sp>
              <p:nvSpPr>
                <p:cNvPr id="114" name="AutoShape 13">
                  <a:extLst>
                    <a:ext uri="{FF2B5EF4-FFF2-40B4-BE49-F238E27FC236}">
                      <a16:creationId xmlns:a16="http://schemas.microsoft.com/office/drawing/2014/main" id="{316D4E3C-683E-3340-AE37-A970A991E75E}"/>
                    </a:ext>
                  </a:extLst>
                </p:cNvPr>
                <p:cNvSpPr/>
                <p:nvPr/>
              </p:nvSpPr>
              <p:spPr bwMode="auto">
                <a:xfrm>
                  <a:off x="2255370" y="6982392"/>
                  <a:ext cx="960187" cy="960436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8" y="6724"/>
                        <a:pt x="20638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rgbClr val="61C09E"/>
                </a:solidFill>
                <a:ln w="25400" cap="flat" cmpd="sng">
                  <a:solidFill>
                    <a:srgbClr val="000000">
                      <a:alpha val="0"/>
                    </a:srgbClr>
                  </a:solidFill>
                  <a:prstDash val="solid"/>
                  <a:miter lim="0"/>
                </a:ln>
                <a:effectLst/>
              </p:spPr>
              <p:txBody>
                <a:bodyPr lIns="0" tIns="0" rIns="0" bIns="0" anchor="ctr"/>
                <a:lstStyle/>
                <a:p>
                  <a:pPr>
                    <a:defRPr/>
                  </a:pPr>
                  <a:endParaRPr lang="es-ES" sz="560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cs typeface="Gill Sans" charset="0"/>
                    <a:sym typeface="Gill Sans" charset="0"/>
                  </a:endParaRPr>
                </a:p>
              </p:txBody>
            </p:sp>
            <p:sp>
              <p:nvSpPr>
                <p:cNvPr id="115" name="AutoShape 14">
                  <a:extLst>
                    <a:ext uri="{FF2B5EF4-FFF2-40B4-BE49-F238E27FC236}">
                      <a16:creationId xmlns:a16="http://schemas.microsoft.com/office/drawing/2014/main" id="{71673ECE-09CB-714E-AB1D-1F101B3DAB61}"/>
                    </a:ext>
                  </a:extLst>
                </p:cNvPr>
                <p:cNvSpPr/>
                <p:nvPr/>
              </p:nvSpPr>
              <p:spPr bwMode="auto">
                <a:xfrm>
                  <a:off x="2550688" y="7255500"/>
                  <a:ext cx="414109" cy="414214"/>
                </a:xfrm>
                <a:custGeom>
                  <a:avLst/>
                  <a:gdLst>
                    <a:gd name="T0" fmla="+- 0 10800 961"/>
                    <a:gd name="T1" fmla="*/ T0 w 19679"/>
                    <a:gd name="T2" fmla="+- 0 10800 961"/>
                    <a:gd name="T3" fmla="*/ 10800 h 19679"/>
                    <a:gd name="T4" fmla="+- 0 10800 961"/>
                    <a:gd name="T5" fmla="*/ T4 w 19679"/>
                    <a:gd name="T6" fmla="+- 0 10800 961"/>
                    <a:gd name="T7" fmla="*/ 10800 h 19679"/>
                    <a:gd name="T8" fmla="+- 0 10800 961"/>
                    <a:gd name="T9" fmla="*/ T8 w 19679"/>
                    <a:gd name="T10" fmla="+- 0 10800 961"/>
                    <a:gd name="T11" fmla="*/ 10800 h 19679"/>
                    <a:gd name="T12" fmla="+- 0 10800 961"/>
                    <a:gd name="T13" fmla="*/ T12 w 19679"/>
                    <a:gd name="T14" fmla="+- 0 10800 961"/>
                    <a:gd name="T15" fmla="*/ 10800 h 1967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679" h="19679">
                      <a:moveTo>
                        <a:pt x="16796" y="2881"/>
                      </a:moveTo>
                      <a:cubicBezTo>
                        <a:pt x="20639" y="6724"/>
                        <a:pt x="20639" y="12953"/>
                        <a:pt x="16796" y="16796"/>
                      </a:cubicBezTo>
                      <a:cubicBezTo>
                        <a:pt x="12953" y="20639"/>
                        <a:pt x="6724" y="20639"/>
                        <a:pt x="2881" y="16796"/>
                      </a:cubicBezTo>
                      <a:cubicBezTo>
                        <a:pt x="-961" y="12953"/>
                        <a:pt x="-961" y="6724"/>
                        <a:pt x="2881" y="2881"/>
                      </a:cubicBezTo>
                      <a:cubicBezTo>
                        <a:pt x="6724" y="-961"/>
                        <a:pt x="12953" y="-961"/>
                        <a:pt x="16796" y="2881"/>
                      </a:cubicBezTo>
                    </a:path>
                  </a:pathLst>
                </a:custGeom>
                <a:solidFill>
                  <a:schemeClr val="bg1"/>
                </a:solidFill>
                <a:ln w="25400" cap="flat" cmpd="sng">
                  <a:solidFill>
                    <a:srgbClr val="000000">
                      <a:alpha val="0"/>
                    </a:srgbClr>
                  </a:solidFill>
                  <a:prstDash val="solid"/>
                  <a:miter lim="0"/>
                </a:ln>
                <a:effectLst/>
              </p:spPr>
              <p:txBody>
                <a:bodyPr lIns="0" tIns="0" rIns="0" bIns="0" anchor="ctr"/>
                <a:lstStyle/>
                <a:p>
                  <a:pPr>
                    <a:defRPr/>
                  </a:pPr>
                  <a:endParaRPr lang="es-ES" sz="5600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cs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107" name="组合 18">
              <a:extLst>
                <a:ext uri="{FF2B5EF4-FFF2-40B4-BE49-F238E27FC236}">
                  <a16:creationId xmlns:a16="http://schemas.microsoft.com/office/drawing/2014/main" id="{ED0B8535-4EFA-F84B-B918-F191D93A0E8C}"/>
                </a:ext>
              </a:extLst>
            </p:cNvPr>
            <p:cNvGrpSpPr/>
            <p:nvPr/>
          </p:nvGrpSpPr>
          <p:grpSpPr>
            <a:xfrm rot="10800000">
              <a:off x="8009671" y="6255561"/>
              <a:ext cx="158118" cy="844490"/>
              <a:chOff x="8002782" y="5046908"/>
              <a:chExt cx="158118" cy="844490"/>
            </a:xfrm>
          </p:grpSpPr>
          <p:sp>
            <p:nvSpPr>
              <p:cNvPr id="108" name="AutoShape 54">
                <a:extLst>
                  <a:ext uri="{FF2B5EF4-FFF2-40B4-BE49-F238E27FC236}">
                    <a16:creationId xmlns:a16="http://schemas.microsoft.com/office/drawing/2014/main" id="{9785A07A-C6FB-524C-B676-C73D832E5F11}"/>
                  </a:ext>
                </a:extLst>
              </p:cNvPr>
              <p:cNvSpPr/>
              <p:nvPr/>
            </p:nvSpPr>
            <p:spPr bwMode="auto">
              <a:xfrm rot="21599989">
                <a:off x="8002782" y="5785623"/>
                <a:ext cx="158118" cy="105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36" y="21599"/>
                    </a:moveTo>
                    <a:cubicBezTo>
                      <a:pt x="969" y="21599"/>
                      <a:pt x="657" y="21365"/>
                      <a:pt x="392" y="20890"/>
                    </a:cubicBezTo>
                    <a:cubicBezTo>
                      <a:pt x="132" y="20401"/>
                      <a:pt x="0" y="19835"/>
                      <a:pt x="0" y="19171"/>
                    </a:cubicBezTo>
                    <a:cubicBezTo>
                      <a:pt x="0" y="18480"/>
                      <a:pt x="135" y="17907"/>
                      <a:pt x="403" y="17419"/>
                    </a:cubicBezTo>
                    <a:lnTo>
                      <a:pt x="9821" y="716"/>
                    </a:lnTo>
                    <a:cubicBezTo>
                      <a:pt x="10089" y="240"/>
                      <a:pt x="10412" y="0"/>
                      <a:pt x="10790" y="0"/>
                    </a:cubicBezTo>
                    <a:cubicBezTo>
                      <a:pt x="11176" y="0"/>
                      <a:pt x="11503" y="240"/>
                      <a:pt x="11774" y="716"/>
                    </a:cubicBezTo>
                    <a:lnTo>
                      <a:pt x="21196" y="17419"/>
                    </a:lnTo>
                    <a:cubicBezTo>
                      <a:pt x="21464" y="17907"/>
                      <a:pt x="21600" y="18480"/>
                      <a:pt x="21600" y="19171"/>
                    </a:cubicBezTo>
                    <a:cubicBezTo>
                      <a:pt x="21600" y="19815"/>
                      <a:pt x="21467" y="20375"/>
                      <a:pt x="21203" y="20870"/>
                    </a:cubicBezTo>
                    <a:cubicBezTo>
                      <a:pt x="20942" y="21359"/>
                      <a:pt x="20626" y="21599"/>
                      <a:pt x="20263" y="21599"/>
                    </a:cubicBezTo>
                    <a:lnTo>
                      <a:pt x="1336" y="21599"/>
                    </a:lnTo>
                    <a:close/>
                  </a:path>
                </a:pathLst>
              </a:custGeom>
              <a:solidFill>
                <a:srgbClr val="61C09E"/>
              </a:solidFill>
              <a:ln>
                <a:noFill/>
              </a:ln>
              <a:effectLst/>
            </p:spPr>
            <p:txBody>
              <a:bodyPr lIns="38092" tIns="38092" rIns="38092" bIns="38092" anchor="ctr"/>
              <a:lstStyle/>
              <a:p>
                <a:pPr defTabSz="456565">
                  <a:defRPr/>
                </a:pPr>
                <a:endParaRPr lang="es-ES" sz="30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cs typeface="Gill Sans" charset="0"/>
                  <a:sym typeface="Gill Sans" charset="0"/>
                </a:endParaRPr>
              </a:p>
            </p:txBody>
          </p:sp>
          <p:grpSp>
            <p:nvGrpSpPr>
              <p:cNvPr id="109" name="Group 43">
                <a:extLst>
                  <a:ext uri="{FF2B5EF4-FFF2-40B4-BE49-F238E27FC236}">
                    <a16:creationId xmlns:a16="http://schemas.microsoft.com/office/drawing/2014/main" id="{9967A9CF-8590-5949-8096-9EAFA09F7895}"/>
                  </a:ext>
                </a:extLst>
              </p:cNvPr>
              <p:cNvGrpSpPr/>
              <p:nvPr/>
            </p:nvGrpSpPr>
            <p:grpSpPr>
              <a:xfrm rot="5400000">
                <a:off x="7733172" y="5356384"/>
                <a:ext cx="696300" cy="77347"/>
                <a:chOff x="2057400" y="2800350"/>
                <a:chExt cx="822960" cy="91440"/>
              </a:xfrm>
              <a:solidFill>
                <a:srgbClr val="A6A6A6"/>
              </a:solidFill>
            </p:grpSpPr>
            <p:sp>
              <p:nvSpPr>
                <p:cNvPr id="110" name="Oval 44">
                  <a:extLst>
                    <a:ext uri="{FF2B5EF4-FFF2-40B4-BE49-F238E27FC236}">
                      <a16:creationId xmlns:a16="http://schemas.microsoft.com/office/drawing/2014/main" id="{61BE0356-C813-8845-8714-4B694394BEDC}"/>
                    </a:ext>
                  </a:extLst>
                </p:cNvPr>
                <p:cNvSpPr/>
                <p:nvPr/>
              </p:nvSpPr>
              <p:spPr>
                <a:xfrm rot="5400000">
                  <a:off x="2057400" y="2800350"/>
                  <a:ext cx="91440" cy="91440"/>
                </a:xfrm>
                <a:prstGeom prst="ellipse">
                  <a:avLst/>
                </a:prstGeom>
                <a:solidFill>
                  <a:srgbClr val="61C09E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x-none" dirty="0">
                    <a:latin typeface="Calibri Light" panose="020F0302020204030204"/>
                  </a:endParaRPr>
                </a:p>
              </p:txBody>
            </p:sp>
            <p:cxnSp>
              <p:nvCxnSpPr>
                <p:cNvPr id="111" name="Straight Connector 45">
                  <a:extLst>
                    <a:ext uri="{FF2B5EF4-FFF2-40B4-BE49-F238E27FC236}">
                      <a16:creationId xmlns:a16="http://schemas.microsoft.com/office/drawing/2014/main" id="{A7E02916-7CAC-B946-B452-B52EDDD26DEF}"/>
                    </a:ext>
                  </a:extLst>
                </p:cNvPr>
                <p:cNvCxnSpPr/>
                <p:nvPr/>
              </p:nvCxnSpPr>
              <p:spPr>
                <a:xfrm flipV="1">
                  <a:off x="2148840" y="2846070"/>
                  <a:ext cx="731520" cy="0"/>
                </a:xfrm>
                <a:prstGeom prst="line">
                  <a:avLst/>
                </a:prstGeom>
                <a:grpFill/>
                <a:ln w="12700">
                  <a:solidFill>
                    <a:srgbClr val="61C09E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26D5B018-DCAA-1348-BA18-037E4531A388}"/>
              </a:ext>
            </a:extLst>
          </p:cNvPr>
          <p:cNvSpPr txBox="1"/>
          <p:nvPr/>
        </p:nvSpPr>
        <p:spPr>
          <a:xfrm>
            <a:off x="5411132" y="1876046"/>
            <a:ext cx="7601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A6A6A6"/>
                </a:solidFill>
              </a:rPr>
              <a:t>201</a:t>
            </a:r>
            <a:r>
              <a:rPr lang="en-US" altLang="zh-Hans" b="1" dirty="0">
                <a:solidFill>
                  <a:srgbClr val="A6A6A6"/>
                </a:solidFill>
              </a:rPr>
              <a:t>5</a:t>
            </a:r>
            <a:r>
              <a:rPr lang="en-US" altLang="zh-CN" b="1" dirty="0">
                <a:solidFill>
                  <a:srgbClr val="A6A6A6"/>
                </a:solidFill>
              </a:rPr>
              <a:t>.0</a:t>
            </a:r>
            <a:r>
              <a:rPr lang="en-US" altLang="zh-Hans" b="1" dirty="0">
                <a:solidFill>
                  <a:srgbClr val="A6A6A6"/>
                </a:solidFill>
              </a:rPr>
              <a:t>7</a:t>
            </a:r>
            <a:endParaRPr lang="zh-CN" altLang="en-US" b="1" dirty="0">
              <a:solidFill>
                <a:srgbClr val="A6A6A6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7555D49-2FFC-D74F-A934-A5F7812F3CF0}"/>
              </a:ext>
            </a:extLst>
          </p:cNvPr>
          <p:cNvSpPr txBox="1"/>
          <p:nvPr/>
        </p:nvSpPr>
        <p:spPr>
          <a:xfrm>
            <a:off x="6563791" y="3194065"/>
            <a:ext cx="7601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61C09E"/>
                </a:solidFill>
              </a:rPr>
              <a:t>201</a:t>
            </a:r>
            <a:r>
              <a:rPr lang="en-US" altLang="zh-Hans" b="1" dirty="0">
                <a:solidFill>
                  <a:srgbClr val="61C09E"/>
                </a:solidFill>
              </a:rPr>
              <a:t>7</a:t>
            </a:r>
            <a:r>
              <a:rPr lang="en-US" altLang="zh-CN" b="1" dirty="0">
                <a:solidFill>
                  <a:srgbClr val="61C09E"/>
                </a:solidFill>
              </a:rPr>
              <a:t>.</a:t>
            </a:r>
            <a:r>
              <a:rPr lang="en-US" altLang="zh-Hans" b="1" dirty="0">
                <a:solidFill>
                  <a:srgbClr val="61C09E"/>
                </a:solidFill>
              </a:rPr>
              <a:t>0</a:t>
            </a:r>
            <a:r>
              <a:rPr lang="en-US" altLang="zh-CN" b="1" dirty="0">
                <a:solidFill>
                  <a:srgbClr val="61C09E"/>
                </a:solidFill>
              </a:rPr>
              <a:t>2</a:t>
            </a:r>
            <a:endParaRPr lang="zh-CN" altLang="en-US" b="1" dirty="0">
              <a:solidFill>
                <a:srgbClr val="61C09E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1637A2-C76F-3A4E-8FD7-5F54643BD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953" y="1494810"/>
            <a:ext cx="405036" cy="4050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0F5D37-F794-8844-8823-33494DE1C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771" y="3521923"/>
            <a:ext cx="411921" cy="411921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6D7C6F82-5050-6C47-B163-BB8D8D648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920" y="3523322"/>
            <a:ext cx="410522" cy="410522"/>
          </a:xfrm>
          <a:prstGeom prst="rect">
            <a:avLst/>
          </a:prstGeom>
        </p:spPr>
      </p:pic>
      <p:sp>
        <p:nvSpPr>
          <p:cNvPr id="126" name="标题 1">
            <a:extLst>
              <a:ext uri="{FF2B5EF4-FFF2-40B4-BE49-F238E27FC236}">
                <a16:creationId xmlns:a16="http://schemas.microsoft.com/office/drawing/2014/main" id="{8C03BFCD-110D-0843-A105-5B67092EAB7D}"/>
              </a:ext>
            </a:extLst>
          </p:cNvPr>
          <p:cNvSpPr txBox="1">
            <a:spLocks/>
          </p:cNvSpPr>
          <p:nvPr/>
        </p:nvSpPr>
        <p:spPr>
          <a:xfrm>
            <a:off x="582598" y="2195401"/>
            <a:ext cx="3809782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Github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: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github.com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cpselvis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27" name="标题 1">
            <a:extLst>
              <a:ext uri="{FF2B5EF4-FFF2-40B4-BE49-F238E27FC236}">
                <a16:creationId xmlns:a16="http://schemas.microsoft.com/office/drawing/2014/main" id="{77ADE487-4161-B74B-83D5-B8CE14C532E6}"/>
              </a:ext>
            </a:extLst>
          </p:cNvPr>
          <p:cNvSpPr txBox="1">
            <a:spLocks/>
          </p:cNvSpPr>
          <p:nvPr/>
        </p:nvSpPr>
        <p:spPr>
          <a:xfrm>
            <a:off x="582598" y="1499955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腾讯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IVWEB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工程化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社区负责人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28" name="标题 1">
            <a:extLst>
              <a:ext uri="{FF2B5EF4-FFF2-40B4-BE49-F238E27FC236}">
                <a16:creationId xmlns:a16="http://schemas.microsoft.com/office/drawing/2014/main" id="{9290FD4F-CCB7-0840-9DCD-49B7D6E6BA57}"/>
              </a:ext>
            </a:extLst>
          </p:cNvPr>
          <p:cNvSpPr txBox="1">
            <a:spLocks/>
          </p:cNvSpPr>
          <p:nvPr/>
        </p:nvSpPr>
        <p:spPr>
          <a:xfrm>
            <a:off x="582598" y="2790915"/>
            <a:ext cx="3368909" cy="610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博客：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cpselvis.github.io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30" name="矩形 40">
            <a:extLst>
              <a:ext uri="{FF2B5EF4-FFF2-40B4-BE49-F238E27FC236}">
                <a16:creationId xmlns:a16="http://schemas.microsoft.com/office/drawing/2014/main" id="{9D2810E8-8205-874A-A04E-F5119A8FDF30}"/>
              </a:ext>
            </a:extLst>
          </p:cNvPr>
          <p:cNvSpPr/>
          <p:nvPr/>
        </p:nvSpPr>
        <p:spPr>
          <a:xfrm>
            <a:off x="6333737" y="3515125"/>
            <a:ext cx="1254594" cy="423123"/>
          </a:xfrm>
          <a:prstGeom prst="rect">
            <a:avLst/>
          </a:prstGeom>
          <a:solidFill>
            <a:srgbClr val="61C09E"/>
          </a:solidFill>
          <a:ln>
            <a:solidFill>
              <a:srgbClr val="61C09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ans" sz="1200" dirty="0">
                <a:solidFill>
                  <a:schemeClr val="bg1"/>
                </a:solidFill>
              </a:rPr>
              <a:t>PCG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algn="ctr"/>
            <a:r>
              <a:rPr lang="zh-Hans" altLang="en-US" sz="1200" dirty="0">
                <a:solidFill>
                  <a:schemeClr val="bg1"/>
                </a:solidFill>
              </a:rPr>
              <a:t>互动视频产品部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104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3602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Hans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多进程</a:t>
            </a:r>
            <a:r>
              <a:rPr kumimoji="1" lang="en-US" altLang="zh-Han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zh-Hans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多实例</a:t>
            </a:r>
            <a:r>
              <a:rPr kumimoji="1" lang="en-US" altLang="zh-Han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Hans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并行压缩</a:t>
            </a:r>
            <a:endParaRPr lang="zh-CN" altLang="en-US" sz="24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69BD7D-4560-3D45-8A0F-4908FE98B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52" y="1654233"/>
            <a:ext cx="4501762" cy="3090762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D258376B-E868-5141-939C-319506D6F00E}"/>
              </a:ext>
            </a:extLst>
          </p:cNvPr>
          <p:cNvSpPr txBox="1">
            <a:spLocks/>
          </p:cNvSpPr>
          <p:nvPr/>
        </p:nvSpPr>
        <p:spPr>
          <a:xfrm>
            <a:off x="287006" y="1024802"/>
            <a:ext cx="41202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方法一：使用</a:t>
            </a:r>
            <a:r>
              <a:rPr kumimoji="1" lang="en-US" altLang="zh-Han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parallel-</a:t>
            </a:r>
            <a:r>
              <a:rPr kumimoji="1" lang="en-US" altLang="zh-Hans" sz="1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uglify</a:t>
            </a:r>
            <a:r>
              <a:rPr kumimoji="1" lang="en-US" altLang="zh-Han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-plugin</a:t>
            </a:r>
            <a:r>
              <a:rPr kumimoji="1" lang="zh-Hans" altLang="en-US" sz="1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插件</a:t>
            </a:r>
            <a:endParaRPr kumimoji="1" lang="zh-CN" altLang="en-US" sz="1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341C436-0081-2A4A-825C-D2A4CFB823DF}"/>
              </a:ext>
            </a:extLst>
          </p:cNvPr>
          <p:cNvSpPr txBox="1">
            <a:spLocks/>
          </p:cNvSpPr>
          <p:nvPr/>
        </p:nvSpPr>
        <p:spPr>
          <a:xfrm>
            <a:off x="4245429" y="963676"/>
            <a:ext cx="4898571" cy="58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方法二：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uglifyjs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-plugin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开启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parallel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参数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848FDC-F753-A84D-AECB-1A0FC080B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992" y="1654233"/>
            <a:ext cx="4123839" cy="309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5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291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Hans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分包</a:t>
            </a:r>
            <a:r>
              <a:rPr kumimoji="1" lang="en-US" altLang="zh-Han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Hans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设置</a:t>
            </a:r>
            <a:r>
              <a:rPr kumimoji="1" lang="en-US" altLang="zh-Han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Externals</a:t>
            </a:r>
            <a:endParaRPr lang="zh-CN" altLang="en-US" sz="24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B519F8-4DA2-F64A-AE6F-0931A2B4F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278" y="826200"/>
            <a:ext cx="4623820" cy="2222021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DA1E605F-9750-5E42-A718-8CCB11F36174}"/>
              </a:ext>
            </a:extLst>
          </p:cNvPr>
          <p:cNvSpPr txBox="1">
            <a:spLocks/>
          </p:cNvSpPr>
          <p:nvPr/>
        </p:nvSpPr>
        <p:spPr>
          <a:xfrm>
            <a:off x="411757" y="1200150"/>
            <a:ext cx="3793141" cy="7021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思路：将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react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react-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dom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基础包通过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cdn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引入，不打入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bundle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中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65B9B-332E-CC4E-B004-28A4D5659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898" y="3408511"/>
            <a:ext cx="4943410" cy="1501239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B4C7818E-91C2-014B-B0B2-52D20BD5F95B}"/>
              </a:ext>
            </a:extLst>
          </p:cNvPr>
          <p:cNvSpPr/>
          <p:nvPr/>
        </p:nvSpPr>
        <p:spPr>
          <a:xfrm>
            <a:off x="6350128" y="2941603"/>
            <a:ext cx="114299" cy="44553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6969B60-2948-2B4C-9F10-14755117B80F}"/>
              </a:ext>
            </a:extLst>
          </p:cNvPr>
          <p:cNvSpPr txBox="1">
            <a:spLocks/>
          </p:cNvSpPr>
          <p:nvPr/>
        </p:nvSpPr>
        <p:spPr>
          <a:xfrm>
            <a:off x="411757" y="2561039"/>
            <a:ext cx="4075782" cy="680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方法：使用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html-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-externals-plugin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0055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4711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进一步分包</a:t>
            </a:r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预编译资源模块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5705AE-65AB-0848-9322-43FB36024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828" y="660936"/>
            <a:ext cx="3375857" cy="38918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607DF2-5025-5745-9BB5-780E4A418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4400537"/>
            <a:ext cx="5096087" cy="67476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98BB95A7-FD5E-C946-B1D3-8C7B99FA910A}"/>
              </a:ext>
            </a:extLst>
          </p:cNvPr>
          <p:cNvSpPr txBox="1">
            <a:spLocks/>
          </p:cNvSpPr>
          <p:nvPr/>
        </p:nvSpPr>
        <p:spPr>
          <a:xfrm>
            <a:off x="411757" y="1200150"/>
            <a:ext cx="3764827" cy="974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思路：将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react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react-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dom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redux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react-redux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基础包和业务基础包打包成一个文件。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8A802E7-9844-5347-A213-9EDE837B8CE4}"/>
              </a:ext>
            </a:extLst>
          </p:cNvPr>
          <p:cNvSpPr txBox="1">
            <a:spLocks/>
          </p:cNvSpPr>
          <p:nvPr/>
        </p:nvSpPr>
        <p:spPr>
          <a:xfrm>
            <a:off x="411757" y="2561039"/>
            <a:ext cx="4662752" cy="680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方法：使用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DLLPlugin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进行分包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,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DllReferencePlugin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对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manifest.json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引用。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429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缓存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89D03FB-5727-F94A-8E91-1F8FD957E1CE}"/>
              </a:ext>
            </a:extLst>
          </p:cNvPr>
          <p:cNvSpPr txBox="1">
            <a:spLocks/>
          </p:cNvSpPr>
          <p:nvPr/>
        </p:nvSpPr>
        <p:spPr>
          <a:xfrm>
            <a:off x="374478" y="2191533"/>
            <a:ext cx="4082192" cy="609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方法：使用</a:t>
            </a:r>
            <a:r>
              <a:rPr kumimoji="1" lang="en-US" altLang="zh-Hans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HardSourceWebpackPlugin</a:t>
            </a:r>
            <a:r>
              <a:rPr kumimoji="1" lang="en-US" altLang="zh-Han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</a:p>
          <a:p>
            <a:r>
              <a:rPr kumimoji="1" lang="zh-Han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或者</a:t>
            </a:r>
            <a:r>
              <a:rPr kumimoji="1" lang="en-US" altLang="zh-Han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cache-loader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E8CB9E4D-3638-BF47-AE73-2A3A49376BB5}"/>
              </a:ext>
            </a:extLst>
          </p:cNvPr>
          <p:cNvSpPr txBox="1">
            <a:spLocks/>
          </p:cNvSpPr>
          <p:nvPr/>
        </p:nvSpPr>
        <p:spPr>
          <a:xfrm>
            <a:off x="374479" y="1421296"/>
            <a:ext cx="2632332" cy="523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目的：提升二次构建速度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F3AF47-35DC-6745-BEA6-BB8C688DF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670" y="990214"/>
            <a:ext cx="4589322" cy="318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29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缩小构建目标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89D03FB-5727-F94A-8E91-1F8FD957E1CE}"/>
              </a:ext>
            </a:extLst>
          </p:cNvPr>
          <p:cNvSpPr txBox="1">
            <a:spLocks/>
          </p:cNvSpPr>
          <p:nvPr/>
        </p:nvSpPr>
        <p:spPr>
          <a:xfrm>
            <a:off x="374478" y="2191533"/>
            <a:ext cx="4082192" cy="609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比如 </a:t>
            </a:r>
            <a:r>
              <a:rPr kumimoji="1" lang="en-US" altLang="zh-Han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babel-loader</a:t>
            </a:r>
            <a:r>
              <a:rPr kumimoji="1" lang="zh-Han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不解析 </a:t>
            </a:r>
            <a:r>
              <a:rPr kumimoji="1" lang="en-US" altLang="zh-Hans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node_modules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E8CB9E4D-3638-BF47-AE73-2A3A49376BB5}"/>
              </a:ext>
            </a:extLst>
          </p:cNvPr>
          <p:cNvSpPr txBox="1">
            <a:spLocks/>
          </p:cNvSpPr>
          <p:nvPr/>
        </p:nvSpPr>
        <p:spPr>
          <a:xfrm>
            <a:off x="374479" y="1421296"/>
            <a:ext cx="2632332" cy="523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目的：尽可能的少构建模块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EBA3F-3AE6-5E40-8B3C-95112789A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175" y="1289833"/>
            <a:ext cx="37719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9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34115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缩小构建目标</a:t>
            </a:r>
            <a:r>
              <a:rPr lang="en-US" altLang="zh-CN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效果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0454049-2505-5B44-B9F7-B4B93FBB2630}"/>
              </a:ext>
            </a:extLst>
          </p:cNvPr>
          <p:cNvSpPr/>
          <p:nvPr/>
        </p:nvSpPr>
        <p:spPr>
          <a:xfrm>
            <a:off x="4409558" y="2588028"/>
            <a:ext cx="679938" cy="237244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80F31191-4D4B-8C40-B586-91BE90FC06D8}"/>
              </a:ext>
            </a:extLst>
          </p:cNvPr>
          <p:cNvSpPr txBox="1">
            <a:spLocks/>
          </p:cNvSpPr>
          <p:nvPr/>
        </p:nvSpPr>
        <p:spPr>
          <a:xfrm>
            <a:off x="1384329" y="4556464"/>
            <a:ext cx="2132956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优化前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6.42s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8494FD2-2D13-AD42-A24C-1BB5A6EEFB64}"/>
              </a:ext>
            </a:extLst>
          </p:cNvPr>
          <p:cNvSpPr txBox="1">
            <a:spLocks/>
          </p:cNvSpPr>
          <p:nvPr/>
        </p:nvSpPr>
        <p:spPr>
          <a:xfrm>
            <a:off x="6018112" y="4556465"/>
            <a:ext cx="2132956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优化后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5.5s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5842F-4180-CF49-9693-21505E383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20" y="954754"/>
            <a:ext cx="3287086" cy="3575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E8F9E-8040-3041-98DB-499030288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848" y="963903"/>
            <a:ext cx="3251815" cy="359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21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E744701-2BCC-C946-AE43-94874D820EE7}"/>
              </a:ext>
            </a:extLst>
          </p:cNvPr>
          <p:cNvSpPr/>
          <p:nvPr/>
        </p:nvSpPr>
        <p:spPr>
          <a:xfrm>
            <a:off x="3134261" y="2039551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Hans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构建体积优化</a:t>
            </a:r>
            <a:endParaRPr lang="zh-CN" altLang="en-US" sz="32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0745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体积优化策略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57632B9-EA3D-144D-A76A-0B29891A10AC}"/>
              </a:ext>
            </a:extLst>
          </p:cNvPr>
          <p:cNvSpPr txBox="1">
            <a:spLocks/>
          </p:cNvSpPr>
          <p:nvPr/>
        </p:nvSpPr>
        <p:spPr>
          <a:xfrm>
            <a:off x="374474" y="1587051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Scope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Hoisting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7C4A90F-42E6-3D4A-B60E-02CAD2E1A5AE}"/>
              </a:ext>
            </a:extLst>
          </p:cNvPr>
          <p:cNvSpPr txBox="1">
            <a:spLocks/>
          </p:cNvSpPr>
          <p:nvPr/>
        </p:nvSpPr>
        <p:spPr>
          <a:xfrm>
            <a:off x="374475" y="2103034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Tree-shaking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18DE1F2-01C7-484F-AD4E-73A4E6F481B2}"/>
              </a:ext>
            </a:extLst>
          </p:cNvPr>
          <p:cNvSpPr txBox="1">
            <a:spLocks/>
          </p:cNvSpPr>
          <p:nvPr/>
        </p:nvSpPr>
        <p:spPr>
          <a:xfrm>
            <a:off x="374476" y="3137766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图片压缩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E27F259-EA9B-CF4C-976F-49DD31A6A7E0}"/>
              </a:ext>
            </a:extLst>
          </p:cNvPr>
          <p:cNvSpPr txBox="1">
            <a:spLocks/>
          </p:cNvSpPr>
          <p:nvPr/>
        </p:nvSpPr>
        <p:spPr>
          <a:xfrm>
            <a:off x="374480" y="3655132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动态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Polyfill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0DE446B-9D55-294C-8E1D-929CD7482008}"/>
              </a:ext>
            </a:extLst>
          </p:cNvPr>
          <p:cNvSpPr txBox="1">
            <a:spLocks/>
          </p:cNvSpPr>
          <p:nvPr/>
        </p:nvSpPr>
        <p:spPr>
          <a:xfrm>
            <a:off x="374476" y="2620400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公共资源分离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18306-9C46-234B-A402-595B4006C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551" y="1764682"/>
            <a:ext cx="3130379" cy="213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37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D28841-BB56-7744-9A24-FB1C5A8C5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83" y="1847919"/>
            <a:ext cx="3580702" cy="1596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8A7FEC-C927-CC4C-B17E-78C6838B6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787" y="1056721"/>
            <a:ext cx="4028138" cy="2747159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710AE0C1-51E7-C04F-86AF-74485C2355F5}"/>
              </a:ext>
            </a:extLst>
          </p:cNvPr>
          <p:cNvSpPr txBox="1">
            <a:spLocks/>
          </p:cNvSpPr>
          <p:nvPr/>
        </p:nvSpPr>
        <p:spPr>
          <a:xfrm>
            <a:off x="5311152" y="3985276"/>
            <a:ext cx="1137274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编译后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913BE9DE-0087-A342-9D11-E848A34BCC6A}"/>
              </a:ext>
            </a:extLst>
          </p:cNvPr>
          <p:cNvSpPr txBox="1">
            <a:spLocks/>
          </p:cNvSpPr>
          <p:nvPr/>
        </p:nvSpPr>
        <p:spPr>
          <a:xfrm>
            <a:off x="1177302" y="3985275"/>
            <a:ext cx="1137274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编译前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DC18276-F628-564C-8B4A-C2D942225B2C}"/>
              </a:ext>
            </a:extLst>
          </p:cNvPr>
          <p:cNvSpPr txBox="1">
            <a:spLocks/>
          </p:cNvSpPr>
          <p:nvPr/>
        </p:nvSpPr>
        <p:spPr>
          <a:xfrm>
            <a:off x="454050" y="1096793"/>
            <a:ext cx="3701186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现象：构建后的代码存在大量重复的闭包代码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id="{4BD32427-92D2-AD4A-B5F9-38144B8D1812}"/>
              </a:ext>
            </a:extLst>
          </p:cNvPr>
          <p:cNvSpPr/>
          <p:nvPr/>
        </p:nvSpPr>
        <p:spPr>
          <a:xfrm>
            <a:off x="287006" y="306407"/>
            <a:ext cx="3656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Scope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Hoisting-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现象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7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3656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Scope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Hoisting-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原理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DC18276-F628-564C-8B4A-C2D942225B2C}"/>
              </a:ext>
            </a:extLst>
          </p:cNvPr>
          <p:cNvSpPr txBox="1">
            <a:spLocks/>
          </p:cNvSpPr>
          <p:nvPr/>
        </p:nvSpPr>
        <p:spPr>
          <a:xfrm>
            <a:off x="466001" y="836669"/>
            <a:ext cx="7861570" cy="6737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原理：</a:t>
            </a:r>
            <a:r>
              <a:rPr kumimoji="1" lang="ja-JP" altLang="en-US" sz="1600">
                <a:latin typeface="PingFang SC" panose="020B0400000000000000" pitchFamily="34" charset="-122"/>
                <a:ea typeface="PingFang SC" panose="020B0400000000000000" pitchFamily="34" charset="-122"/>
              </a:rPr>
              <a:t> 将所有模块的代码按照引用顺序放在一个函数作用域里，然后适当的重命名一些变量以防止变量名冲突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B048DB-97A0-EA40-86B3-F41EF6EBE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107" y="2114436"/>
            <a:ext cx="4132941" cy="24480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3C7C91-B1A3-1241-B8CC-F7688AFE7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26" y="2019299"/>
            <a:ext cx="3729104" cy="2543220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FDE3B72B-E53B-5C49-9021-8689D232D42A}"/>
              </a:ext>
            </a:extLst>
          </p:cNvPr>
          <p:cNvSpPr txBox="1">
            <a:spLocks/>
          </p:cNvSpPr>
          <p:nvPr/>
        </p:nvSpPr>
        <p:spPr>
          <a:xfrm>
            <a:off x="466001" y="1598162"/>
            <a:ext cx="4914066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对比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: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通过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scope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hoisting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可以减少函数声明代码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5287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C26D6143-6FC8-6B49-8514-D508849BBD3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67546" y="1916284"/>
            <a:ext cx="3259476" cy="42113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zh-Hans" sz="27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</a:t>
            </a:r>
            <a:r>
              <a:rPr kumimoji="1" lang="zh-Hans" altLang="en-US" sz="2700" dirty="0">
                <a:latin typeface="PingFang SC" panose="020B0400000000000000" pitchFamily="34" charset="-122"/>
                <a:ea typeface="PingFang SC" panose="020B0400000000000000" pitchFamily="34" charset="-122"/>
              </a:rPr>
              <a:t>基础知识</a:t>
            </a:r>
            <a:endParaRPr kumimoji="1" lang="zh-CN" altLang="en-US" sz="27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448086D-533B-8C49-9F6C-62B1D5715344}"/>
              </a:ext>
            </a:extLst>
          </p:cNvPr>
          <p:cNvSpPr txBox="1">
            <a:spLocks/>
          </p:cNvSpPr>
          <p:nvPr/>
        </p:nvSpPr>
        <p:spPr>
          <a:xfrm>
            <a:off x="667546" y="2612294"/>
            <a:ext cx="3031865" cy="43214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构建速度优化</a:t>
            </a:r>
            <a:endParaRPr kumimoji="1" lang="zh-CN" altLang="en-US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96C8C01-6251-1F47-91DC-9E08D204F1D9}"/>
              </a:ext>
            </a:extLst>
          </p:cNvPr>
          <p:cNvSpPr txBox="1">
            <a:spLocks/>
          </p:cNvSpPr>
          <p:nvPr/>
        </p:nvSpPr>
        <p:spPr>
          <a:xfrm>
            <a:off x="667546" y="3340949"/>
            <a:ext cx="2957397" cy="39286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案例优化效果对比</a:t>
            </a:r>
            <a:endParaRPr kumimoji="1" lang="zh-CN" altLang="en-US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5D42307-086A-C34E-B7B8-93D949B2F446}"/>
              </a:ext>
            </a:extLst>
          </p:cNvPr>
          <p:cNvSpPr txBox="1">
            <a:spLocks/>
          </p:cNvSpPr>
          <p:nvPr/>
        </p:nvSpPr>
        <p:spPr>
          <a:xfrm>
            <a:off x="5130139" y="1910779"/>
            <a:ext cx="3391903" cy="43214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如何分析页面打包问题</a:t>
            </a:r>
            <a:r>
              <a:rPr kumimoji="1" lang="en-US" altLang="zh-Han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?</a:t>
            </a:r>
            <a:endParaRPr kumimoji="1" lang="zh-CN" altLang="en-US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2DF48E1F-EA9D-454A-B826-EF2DE276AF64}"/>
              </a:ext>
            </a:extLst>
          </p:cNvPr>
          <p:cNvSpPr txBox="1">
            <a:spLocks/>
          </p:cNvSpPr>
          <p:nvPr/>
        </p:nvSpPr>
        <p:spPr>
          <a:xfrm>
            <a:off x="4038655" y="1001309"/>
            <a:ext cx="1066689" cy="46941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目录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472422D8-A01E-7C4E-9D58-4D191F4A6884}"/>
              </a:ext>
            </a:extLst>
          </p:cNvPr>
          <p:cNvSpPr txBox="1">
            <a:spLocks/>
          </p:cNvSpPr>
          <p:nvPr/>
        </p:nvSpPr>
        <p:spPr>
          <a:xfrm>
            <a:off x="5130139" y="2571750"/>
            <a:ext cx="3853543" cy="43214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构建体积优化</a:t>
            </a:r>
            <a:endParaRPr kumimoji="1" lang="zh-CN" altLang="en-US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50ABB70-35DB-F145-AE76-CFCC895648BA}"/>
              </a:ext>
            </a:extLst>
          </p:cNvPr>
          <p:cNvSpPr txBox="1">
            <a:spLocks/>
          </p:cNvSpPr>
          <p:nvPr/>
        </p:nvSpPr>
        <p:spPr>
          <a:xfrm>
            <a:off x="5130139" y="3340948"/>
            <a:ext cx="2580603" cy="39286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0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2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总结和展望</a:t>
            </a:r>
            <a:endParaRPr kumimoji="1" lang="zh-CN" altLang="en-US" sz="2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5680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3656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Scope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Hoisting-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使用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FDE3B72B-E53B-5C49-9021-8689D232D42A}"/>
              </a:ext>
            </a:extLst>
          </p:cNvPr>
          <p:cNvSpPr txBox="1">
            <a:spLocks/>
          </p:cNvSpPr>
          <p:nvPr/>
        </p:nvSpPr>
        <p:spPr>
          <a:xfrm>
            <a:off x="466001" y="2703062"/>
            <a:ext cx="3882161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要求：必须是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ES6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的语法，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CJS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的方式不支持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FC13DE8-2058-6D47-B67A-0CE734CE747B}"/>
              </a:ext>
            </a:extLst>
          </p:cNvPr>
          <p:cNvSpPr txBox="1">
            <a:spLocks/>
          </p:cNvSpPr>
          <p:nvPr/>
        </p:nvSpPr>
        <p:spPr>
          <a:xfrm>
            <a:off x="466000" y="1045712"/>
            <a:ext cx="3882161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代码示例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05A7E-AC64-324B-B626-0284B25A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81" y="1466849"/>
            <a:ext cx="4450299" cy="110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61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2428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Tree-shaking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CDB3052-261B-CF4B-82FD-C3CB0AF251D5}"/>
              </a:ext>
            </a:extLst>
          </p:cNvPr>
          <p:cNvSpPr txBox="1">
            <a:spLocks/>
          </p:cNvSpPr>
          <p:nvPr/>
        </p:nvSpPr>
        <p:spPr>
          <a:xfrm>
            <a:off x="465999" y="1045712"/>
            <a:ext cx="8522880" cy="9735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概念：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个模块可能有多个方法，只要其中的某个方法使用到了，则整个文件都会被打到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bundle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里面去，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Tree-shaking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就是只把用到的方法打入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bundle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，没用到的方法会在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uglify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阶段被擦除掉。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CAA74A1-C413-C34E-9462-24C3931A40CD}"/>
              </a:ext>
            </a:extLst>
          </p:cNvPr>
          <p:cNvSpPr txBox="1">
            <a:spLocks/>
          </p:cNvSpPr>
          <p:nvPr/>
        </p:nvSpPr>
        <p:spPr>
          <a:xfrm>
            <a:off x="465999" y="2225484"/>
            <a:ext cx="7110458" cy="55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使用：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默认支持，在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.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babelrc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里设置 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modules: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false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即可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7B5630D-C467-A04F-A5B0-7C62545F8C8C}"/>
              </a:ext>
            </a:extLst>
          </p:cNvPr>
          <p:cNvSpPr txBox="1">
            <a:spLocks/>
          </p:cNvSpPr>
          <p:nvPr/>
        </p:nvSpPr>
        <p:spPr>
          <a:xfrm>
            <a:off x="465999" y="2984118"/>
            <a:ext cx="5502092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要求：必须是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ES6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的语法，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CJS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的方式不支持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7047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34115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Tree-Shaking-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效果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0454049-2505-5B44-B9F7-B4B93FBB2630}"/>
              </a:ext>
            </a:extLst>
          </p:cNvPr>
          <p:cNvSpPr/>
          <p:nvPr/>
        </p:nvSpPr>
        <p:spPr>
          <a:xfrm>
            <a:off x="4409558" y="2588028"/>
            <a:ext cx="679938" cy="237244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80F31191-4D4B-8C40-B586-91BE90FC06D8}"/>
              </a:ext>
            </a:extLst>
          </p:cNvPr>
          <p:cNvSpPr txBox="1">
            <a:spLocks/>
          </p:cNvSpPr>
          <p:nvPr/>
        </p:nvSpPr>
        <p:spPr>
          <a:xfrm>
            <a:off x="1565561" y="4556466"/>
            <a:ext cx="2132956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未使用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Tree-shaking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8494FD2-2D13-AD42-A24C-1BB5A6EEFB64}"/>
              </a:ext>
            </a:extLst>
          </p:cNvPr>
          <p:cNvSpPr txBox="1">
            <a:spLocks/>
          </p:cNvSpPr>
          <p:nvPr/>
        </p:nvSpPr>
        <p:spPr>
          <a:xfrm>
            <a:off x="6018112" y="4556465"/>
            <a:ext cx="2132956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开启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Tree-shaking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3C373-2B57-6F49-8A58-04ED1D9BD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53" y="901144"/>
            <a:ext cx="3451575" cy="3611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3F5972-97B1-8740-A84C-4B2DC9B9E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126" y="883264"/>
            <a:ext cx="3385353" cy="364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88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Hans" altLang="en-US" sz="280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公共资源分离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E5E8421-A2CB-6A43-9EF4-52B942487138}"/>
              </a:ext>
            </a:extLst>
          </p:cNvPr>
          <p:cNvSpPr txBox="1">
            <a:spLocks/>
          </p:cNvSpPr>
          <p:nvPr/>
        </p:nvSpPr>
        <p:spPr>
          <a:xfrm>
            <a:off x="465999" y="1550734"/>
            <a:ext cx="3809439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目的：提取多页面公共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JS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chunk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代码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B5D035E-DB27-CC4B-8C33-379EBB7AD19D}"/>
              </a:ext>
            </a:extLst>
          </p:cNvPr>
          <p:cNvSpPr txBox="1">
            <a:spLocks/>
          </p:cNvSpPr>
          <p:nvPr/>
        </p:nvSpPr>
        <p:spPr>
          <a:xfrm>
            <a:off x="465999" y="2482409"/>
            <a:ext cx="3809439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使用：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E0E25E5-744C-7148-88E7-5DAACAFEF543}"/>
              </a:ext>
            </a:extLst>
          </p:cNvPr>
          <p:cNvSpPr txBox="1">
            <a:spLocks/>
          </p:cNvSpPr>
          <p:nvPr/>
        </p:nvSpPr>
        <p:spPr>
          <a:xfrm>
            <a:off x="721388" y="2992947"/>
            <a:ext cx="3809439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webpack3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使用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CommonsChunkPlugin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4B8DB35-4A04-B641-98F6-6AD5FF78B87D}"/>
              </a:ext>
            </a:extLst>
          </p:cNvPr>
          <p:cNvSpPr txBox="1">
            <a:spLocks/>
          </p:cNvSpPr>
          <p:nvPr/>
        </p:nvSpPr>
        <p:spPr>
          <a:xfrm>
            <a:off x="721388" y="3464700"/>
            <a:ext cx="3809439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webpack4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使用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SplitChunksPlugin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30D8A-DED1-8648-819B-025EA066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435" y="582417"/>
            <a:ext cx="3076719" cy="39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70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图片压缩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442845B-DFFC-5548-917A-F67CB0F3680F}"/>
              </a:ext>
            </a:extLst>
          </p:cNvPr>
          <p:cNvSpPr txBox="1">
            <a:spLocks/>
          </p:cNvSpPr>
          <p:nvPr/>
        </p:nvSpPr>
        <p:spPr>
          <a:xfrm>
            <a:off x="465999" y="2233722"/>
            <a:ext cx="4196617" cy="552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使用：配置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image-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-loader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E5E8421-A2CB-6A43-9EF4-52B942487138}"/>
              </a:ext>
            </a:extLst>
          </p:cNvPr>
          <p:cNvSpPr txBox="1">
            <a:spLocks/>
          </p:cNvSpPr>
          <p:nvPr/>
        </p:nvSpPr>
        <p:spPr>
          <a:xfrm>
            <a:off x="465999" y="1550734"/>
            <a:ext cx="5502092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要求：基于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Node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库的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imagemin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或者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tinypng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API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F46237-53B2-8F49-98C9-85473D15C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543" y="829627"/>
            <a:ext cx="3497658" cy="420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12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2557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图片压缩</a:t>
            </a:r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效果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568FA-F7FB-284F-97B0-D226CD216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82" y="930875"/>
            <a:ext cx="3230648" cy="3524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C345FB-26BA-1440-9B6B-15775E15B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127" y="930875"/>
            <a:ext cx="3068468" cy="3581281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40454049-2505-5B44-B9F7-B4B93FBB2630}"/>
              </a:ext>
            </a:extLst>
          </p:cNvPr>
          <p:cNvSpPr/>
          <p:nvPr/>
        </p:nvSpPr>
        <p:spPr>
          <a:xfrm>
            <a:off x="4306869" y="2455802"/>
            <a:ext cx="679938" cy="237244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80F31191-4D4B-8C40-B586-91BE90FC06D8}"/>
              </a:ext>
            </a:extLst>
          </p:cNvPr>
          <p:cNvSpPr txBox="1">
            <a:spLocks/>
          </p:cNvSpPr>
          <p:nvPr/>
        </p:nvSpPr>
        <p:spPr>
          <a:xfrm>
            <a:off x="1565561" y="4556466"/>
            <a:ext cx="1672368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压缩前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23ACCD2-555F-7248-BB24-4A70050FB9C2}"/>
              </a:ext>
            </a:extLst>
          </p:cNvPr>
          <p:cNvSpPr txBox="1">
            <a:spLocks/>
          </p:cNvSpPr>
          <p:nvPr/>
        </p:nvSpPr>
        <p:spPr>
          <a:xfrm>
            <a:off x="6032177" y="4512156"/>
            <a:ext cx="1672368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压缩后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6575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4374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构建体积优化</a:t>
            </a:r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动态</a:t>
            </a:r>
            <a:r>
              <a:rPr kumimoji="1" lang="en-US" altLang="zh-Hans" sz="2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Polyfill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7C00B2-8D3E-A147-B0A7-AC7F0BB8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29" y="1196126"/>
            <a:ext cx="4541510" cy="247259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979B6E32-5C57-4B48-93DF-7486DF8CFF1D}"/>
              </a:ext>
            </a:extLst>
          </p:cNvPr>
          <p:cNvSpPr txBox="1">
            <a:spLocks/>
          </p:cNvSpPr>
          <p:nvPr/>
        </p:nvSpPr>
        <p:spPr>
          <a:xfrm>
            <a:off x="5195749" y="2316610"/>
            <a:ext cx="3727815" cy="883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Hans" sz="16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babel-</a:t>
            </a:r>
            <a:r>
              <a:rPr kumimoji="1" lang="en-US" altLang="zh-Hans" sz="1600" dirty="0" err="1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polyfill</a:t>
            </a:r>
            <a:r>
              <a:rPr kumimoji="1" lang="en-US" altLang="zh-Hans" sz="16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</a:p>
          <a:p>
            <a:pPr algn="ctr"/>
            <a:r>
              <a:rPr kumimoji="1" lang="ja-JP" altLang="en-US" sz="16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打包后体积：</a:t>
            </a:r>
            <a:r>
              <a:rPr kumimoji="1" lang="en-US" altLang="ja-JP" sz="16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88.49</a:t>
            </a:r>
            <a:r>
              <a:rPr kumimoji="1" lang="en-US" altLang="zh-Hans" sz="16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k</a:t>
            </a:r>
            <a:r>
              <a:rPr kumimoji="1" lang="zh-Hans" altLang="en-US" sz="16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kumimoji="1" lang="ja-JP" altLang="en-US" sz="160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占比</a:t>
            </a:r>
            <a:r>
              <a:rPr kumimoji="1" lang="en-US" altLang="ja-JP" sz="1600" dirty="0">
                <a:solidFill>
                  <a:srgbClr val="FF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29.6%</a:t>
            </a:r>
            <a:endParaRPr kumimoji="1" lang="zh-CN" altLang="en-US" sz="1600" dirty="0">
              <a:solidFill>
                <a:srgbClr val="FF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1621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4374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构建体积优化</a:t>
            </a:r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动态</a:t>
            </a:r>
            <a:r>
              <a:rPr kumimoji="1" lang="en-US" altLang="zh-Hans" sz="2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Polyfill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4F417-73A5-7849-B6FA-36AE9A8E2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3529"/>
            <a:ext cx="6457950" cy="334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29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7295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构建体积优化</a:t>
            </a:r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如何使用动态</a:t>
            </a:r>
            <a:r>
              <a:rPr kumimoji="1" lang="en-US" altLang="zh-Hans" sz="2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Polyfill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service?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00F5B25-24E0-5943-819E-3FA848367DEA}"/>
              </a:ext>
            </a:extLst>
          </p:cNvPr>
          <p:cNvSpPr txBox="1">
            <a:spLocks/>
          </p:cNvSpPr>
          <p:nvPr/>
        </p:nvSpPr>
        <p:spPr>
          <a:xfrm>
            <a:off x="402761" y="1237416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polyfill.io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官方提供的服务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96BC24-45FA-FF48-B44F-8ACB01261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36" y="1901242"/>
            <a:ext cx="5740400" cy="33020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B696BEED-7044-3447-B544-65B7579CE114}"/>
              </a:ext>
            </a:extLst>
          </p:cNvPr>
          <p:cNvSpPr txBox="1">
            <a:spLocks/>
          </p:cNvSpPr>
          <p:nvPr/>
        </p:nvSpPr>
        <p:spPr>
          <a:xfrm>
            <a:off x="402760" y="2519599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基于官方自建 </a:t>
            </a:r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polyfill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服务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8" name="矩形 41">
            <a:extLst>
              <a:ext uri="{FF2B5EF4-FFF2-40B4-BE49-F238E27FC236}">
                <a16:creationId xmlns:a16="http://schemas.microsoft.com/office/drawing/2014/main" id="{73C3269D-A895-734A-863A-CF688622A4E3}"/>
              </a:ext>
            </a:extLst>
          </p:cNvPr>
          <p:cNvSpPr/>
          <p:nvPr/>
        </p:nvSpPr>
        <p:spPr>
          <a:xfrm>
            <a:off x="462671" y="3105782"/>
            <a:ext cx="74538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accent1"/>
                </a:solidFill>
                <a:latin typeface="Menlo" panose="020B0609030804020204" pitchFamily="49" charset="0"/>
              </a:rPr>
              <a:t>//</a:t>
            </a:r>
            <a:r>
              <a:rPr lang="en" altLang="zh-CN" sz="1000" dirty="0" err="1">
                <a:solidFill>
                  <a:schemeClr val="accent1"/>
                </a:solidFill>
                <a:latin typeface="Menlo" panose="020B0609030804020204" pitchFamily="49" charset="0"/>
              </a:rPr>
              <a:t>huayang.qq.com</a:t>
            </a:r>
            <a:r>
              <a:rPr lang="en" altLang="zh-CN" sz="1000" dirty="0">
                <a:solidFill>
                  <a:schemeClr val="accent1"/>
                </a:solidFill>
                <a:latin typeface="Menlo" panose="020B0609030804020204" pitchFamily="49" charset="0"/>
              </a:rPr>
              <a:t>/</a:t>
            </a:r>
            <a:r>
              <a:rPr lang="en" altLang="zh-CN" sz="1000" dirty="0" err="1">
                <a:solidFill>
                  <a:schemeClr val="accent1"/>
                </a:solidFill>
                <a:latin typeface="Menlo" panose="020B0609030804020204" pitchFamily="49" charset="0"/>
              </a:rPr>
              <a:t>polyfill_service</a:t>
            </a:r>
            <a:r>
              <a:rPr lang="en" altLang="zh-CN" sz="1000" dirty="0">
                <a:solidFill>
                  <a:schemeClr val="accent1"/>
                </a:solidFill>
                <a:latin typeface="Menlo" panose="020B0609030804020204" pitchFamily="49" charset="0"/>
              </a:rPr>
              <a:t>/v2/</a:t>
            </a:r>
            <a:r>
              <a:rPr lang="en" altLang="zh-CN" sz="1000" dirty="0" err="1">
                <a:solidFill>
                  <a:schemeClr val="accent1"/>
                </a:solidFill>
                <a:latin typeface="Menlo" panose="020B0609030804020204" pitchFamily="49" charset="0"/>
              </a:rPr>
              <a:t>polyfill.min.js?unknown</a:t>
            </a:r>
            <a:r>
              <a:rPr lang="en" altLang="zh-CN" sz="1000" dirty="0">
                <a:solidFill>
                  <a:schemeClr val="accent1"/>
                </a:solidFill>
                <a:latin typeface="Menlo" panose="020B0609030804020204" pitchFamily="49" charset="0"/>
              </a:rPr>
              <a:t>=</a:t>
            </a:r>
            <a:r>
              <a:rPr lang="en" altLang="zh-CN" sz="1000" dirty="0" err="1">
                <a:solidFill>
                  <a:schemeClr val="accent1"/>
                </a:solidFill>
                <a:latin typeface="Menlo" panose="020B0609030804020204" pitchFamily="49" charset="0"/>
              </a:rPr>
              <a:t>polyfill&amp;features</a:t>
            </a:r>
            <a:r>
              <a:rPr lang="en" altLang="zh-CN" sz="1000" dirty="0">
                <a:solidFill>
                  <a:schemeClr val="accent1"/>
                </a:solidFill>
                <a:latin typeface="Menlo" panose="020B0609030804020204" pitchFamily="49" charset="0"/>
              </a:rPr>
              <a:t>=</a:t>
            </a:r>
            <a:r>
              <a:rPr lang="en" altLang="zh-CN" sz="1000" dirty="0" err="1">
                <a:solidFill>
                  <a:schemeClr val="accent1"/>
                </a:solidFill>
                <a:latin typeface="Menlo" panose="020B0609030804020204" pitchFamily="49" charset="0"/>
              </a:rPr>
              <a:t>Promise,Map,Set</a:t>
            </a:r>
            <a:endParaRPr lang="en" altLang="zh-CN" sz="1000" b="0" dirty="0">
              <a:solidFill>
                <a:schemeClr val="accent1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286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E744701-2BCC-C946-AE43-94874D820EE7}"/>
              </a:ext>
            </a:extLst>
          </p:cNvPr>
          <p:cNvSpPr/>
          <p:nvPr/>
        </p:nvSpPr>
        <p:spPr>
          <a:xfrm>
            <a:off x="1766904" y="2039551"/>
            <a:ext cx="53816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Hans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案例优化效果对比</a:t>
            </a:r>
            <a:r>
              <a:rPr kumimoji="1" lang="en-US" altLang="zh-Han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kumimoji="1" lang="zh-Hans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项目演示</a:t>
            </a:r>
            <a:r>
              <a:rPr kumimoji="1" lang="en-US" altLang="zh-Han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endParaRPr lang="zh-CN" altLang="en-US" sz="32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6445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为什么我们需要构建工具？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A150E-8D30-204C-BAFD-E34970A8D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036" y="1628283"/>
            <a:ext cx="3944353" cy="179177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457632B9-EA3D-144D-A76A-0B29891A10AC}"/>
              </a:ext>
            </a:extLst>
          </p:cNvPr>
          <p:cNvSpPr txBox="1">
            <a:spLocks/>
          </p:cNvSpPr>
          <p:nvPr/>
        </p:nvSpPr>
        <p:spPr>
          <a:xfrm>
            <a:off x="374474" y="1587051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转换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ES6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语法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7C4A90F-42E6-3D4A-B60E-02CAD2E1A5AE}"/>
              </a:ext>
            </a:extLst>
          </p:cNvPr>
          <p:cNvSpPr txBox="1">
            <a:spLocks/>
          </p:cNvSpPr>
          <p:nvPr/>
        </p:nvSpPr>
        <p:spPr>
          <a:xfrm>
            <a:off x="374475" y="2103034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转换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JSX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18DE1F2-01C7-484F-AD4E-73A4E6F481B2}"/>
              </a:ext>
            </a:extLst>
          </p:cNvPr>
          <p:cNvSpPr txBox="1">
            <a:spLocks/>
          </p:cNvSpPr>
          <p:nvPr/>
        </p:nvSpPr>
        <p:spPr>
          <a:xfrm>
            <a:off x="374476" y="3137766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压缩混淆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CAD2979-C8A1-7A44-B155-45F5101EC527}"/>
              </a:ext>
            </a:extLst>
          </p:cNvPr>
          <p:cNvSpPr txBox="1">
            <a:spLocks/>
          </p:cNvSpPr>
          <p:nvPr/>
        </p:nvSpPr>
        <p:spPr>
          <a:xfrm>
            <a:off x="5065074" y="3420059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ES6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module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主流浏览器支持情况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E27F259-EA9B-CF4C-976F-49DD31A6A7E0}"/>
              </a:ext>
            </a:extLst>
          </p:cNvPr>
          <p:cNvSpPr txBox="1">
            <a:spLocks/>
          </p:cNvSpPr>
          <p:nvPr/>
        </p:nvSpPr>
        <p:spPr>
          <a:xfrm>
            <a:off x="374480" y="3655132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图片压缩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0DE446B-9D55-294C-8E1D-929CD7482008}"/>
              </a:ext>
            </a:extLst>
          </p:cNvPr>
          <p:cNvSpPr txBox="1">
            <a:spLocks/>
          </p:cNvSpPr>
          <p:nvPr/>
        </p:nvSpPr>
        <p:spPr>
          <a:xfrm>
            <a:off x="374476" y="2620400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CSS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前缀补全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预处理器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027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E744701-2BCC-C946-AE43-94874D820EE7}"/>
              </a:ext>
            </a:extLst>
          </p:cNvPr>
          <p:cNvSpPr/>
          <p:nvPr/>
        </p:nvSpPr>
        <p:spPr>
          <a:xfrm>
            <a:off x="3339445" y="2039551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Hans" altLang="en-U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总结和展望</a:t>
            </a:r>
            <a:endParaRPr lang="zh-CN" altLang="en-US" sz="32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2747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总结和展望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00F5B25-24E0-5943-819E-3FA848367DEA}"/>
              </a:ext>
            </a:extLst>
          </p:cNvPr>
          <p:cNvSpPr txBox="1">
            <a:spLocks/>
          </p:cNvSpPr>
          <p:nvPr/>
        </p:nvSpPr>
        <p:spPr>
          <a:xfrm>
            <a:off x="402760" y="1305852"/>
            <a:ext cx="3712039" cy="517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遇到打包速度和体积问题如何优化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2A64A34-A670-9743-AF6B-CBD74C7E477F}"/>
              </a:ext>
            </a:extLst>
          </p:cNvPr>
          <p:cNvSpPr txBox="1">
            <a:spLocks/>
          </p:cNvSpPr>
          <p:nvPr/>
        </p:nvSpPr>
        <p:spPr>
          <a:xfrm>
            <a:off x="402760" y="1823402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体积优化的策略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4501EBC-BF40-3F42-A4F0-05B355CAC27C}"/>
              </a:ext>
            </a:extLst>
          </p:cNvPr>
          <p:cNvSpPr txBox="1">
            <a:spLocks/>
          </p:cNvSpPr>
          <p:nvPr/>
        </p:nvSpPr>
        <p:spPr>
          <a:xfrm>
            <a:off x="402760" y="2361181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速度优化的策略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3A6EA0D-01CC-4543-B3F4-9CB7B7C81AA3}"/>
              </a:ext>
            </a:extLst>
          </p:cNvPr>
          <p:cNvSpPr txBox="1">
            <a:spLocks/>
          </p:cNvSpPr>
          <p:nvPr/>
        </p:nvSpPr>
        <p:spPr>
          <a:xfrm>
            <a:off x="402760" y="2898960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·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弄清楚基本原理很重要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367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E744701-2BCC-C946-AE43-94874D820EE7}"/>
              </a:ext>
            </a:extLst>
          </p:cNvPr>
          <p:cNvSpPr/>
          <p:nvPr/>
        </p:nvSpPr>
        <p:spPr>
          <a:xfrm>
            <a:off x="3924541" y="2039551"/>
            <a:ext cx="10663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Hans" sz="3200" dirty="0">
                <a:latin typeface="PingFang SC" panose="020B0400000000000000" pitchFamily="34" charset="-122"/>
                <a:ea typeface="PingFang SC" panose="020B0400000000000000" pitchFamily="34" charset="-122"/>
              </a:rPr>
              <a:t>Q&amp;A</a:t>
            </a:r>
            <a:endParaRPr lang="zh-CN" altLang="en-US" sz="32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4893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9189C8-AC9F-AE4C-9783-C28E564A77CA}"/>
              </a:ext>
            </a:extLst>
          </p:cNvPr>
          <p:cNvSpPr/>
          <p:nvPr/>
        </p:nvSpPr>
        <p:spPr>
          <a:xfrm>
            <a:off x="4116968" y="1521164"/>
            <a:ext cx="322235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00B0F0"/>
                </a:solidFill>
                <a:latin typeface="Impact" panose="020B0806030902050204" pitchFamily="34" charset="0"/>
              </a:rPr>
              <a:t>Thanks</a:t>
            </a:r>
            <a:endParaRPr lang="en-US" sz="8000" dirty="0">
              <a:solidFill>
                <a:srgbClr val="00B0F0"/>
              </a:solidFill>
              <a:effectLst/>
              <a:latin typeface="Impact" panose="020B080603090205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14020-B142-3F41-AB8C-087D0C25F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635" y="1521164"/>
            <a:ext cx="1646383" cy="1646383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2737AFE1-524A-FE44-BEAB-BF78DE868E9F}"/>
              </a:ext>
            </a:extLst>
          </p:cNvPr>
          <p:cNvSpPr txBox="1">
            <a:spLocks/>
          </p:cNvSpPr>
          <p:nvPr/>
        </p:nvSpPr>
        <p:spPr>
          <a:xfrm>
            <a:off x="2456871" y="3167547"/>
            <a:ext cx="1373909" cy="293075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Hans" altLang="en-US" sz="1200" b="1" dirty="0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腾讯</a:t>
            </a:r>
            <a:r>
              <a:rPr kumimoji="1" lang="en-US" altLang="zh-Hans" sz="1200" b="1" dirty="0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IVWEB</a:t>
            </a:r>
            <a:r>
              <a:rPr kumimoji="1" lang="zh-Hans" altLang="en-US" sz="1200" b="1" dirty="0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公众号</a:t>
            </a:r>
            <a:endParaRPr kumimoji="1" lang="zh-CN" altLang="en-US" sz="1200" b="1" dirty="0">
              <a:solidFill>
                <a:srgbClr val="00B0F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487043-9866-C047-8E47-A90D5A1CC75D}"/>
              </a:ext>
            </a:extLst>
          </p:cNvPr>
          <p:cNvSpPr/>
          <p:nvPr/>
        </p:nvSpPr>
        <p:spPr>
          <a:xfrm>
            <a:off x="4205934" y="2844603"/>
            <a:ext cx="31213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Hans" altLang="en-US" sz="1200" b="1" dirty="0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个人</a:t>
            </a:r>
            <a:r>
              <a:rPr kumimoji="1" lang="en-US" altLang="zh-Hans" sz="1200" b="1" dirty="0" err="1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Github</a:t>
            </a:r>
            <a:r>
              <a:rPr kumimoji="1" lang="en-US" altLang="zh-Hans" sz="1200" b="1" dirty="0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:</a:t>
            </a:r>
            <a:r>
              <a:rPr kumimoji="1" lang="zh-Hans" altLang="en-US" sz="1200" b="1" dirty="0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Hans" sz="1200" b="1" dirty="0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kumimoji="1" lang="en-US" altLang="zh-Hans" sz="1200" b="1" dirty="0" err="1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github.com</a:t>
            </a:r>
            <a:r>
              <a:rPr kumimoji="1" lang="en-US" altLang="zh-Hans" sz="1200" b="1" dirty="0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en-US" altLang="zh-Hans" sz="1200" b="1" dirty="0" err="1">
                <a:solidFill>
                  <a:srgbClr val="00B0F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cpselvis</a:t>
            </a:r>
            <a:endParaRPr kumimoji="1" lang="zh-CN" altLang="en-US" sz="1200" b="1" dirty="0">
              <a:solidFill>
                <a:srgbClr val="00B0F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9712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基本例子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341270-1BE1-D847-85CC-82AF1CFC8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06" y="1507880"/>
            <a:ext cx="3641820" cy="1913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9119B7-98D4-9445-A15F-DA73DB2D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642" y="1507880"/>
            <a:ext cx="3735879" cy="1913499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138B85C3-9088-9A48-84C8-1CBA080818CA}"/>
              </a:ext>
            </a:extLst>
          </p:cNvPr>
          <p:cNvSpPr/>
          <p:nvPr/>
        </p:nvSpPr>
        <p:spPr>
          <a:xfrm>
            <a:off x="4051496" y="2227386"/>
            <a:ext cx="679938" cy="237244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A6A6EBC-84F7-5D4A-BEA4-E951174CF59F}"/>
              </a:ext>
            </a:extLst>
          </p:cNvPr>
          <p:cNvSpPr txBox="1">
            <a:spLocks/>
          </p:cNvSpPr>
          <p:nvPr/>
        </p:nvSpPr>
        <p:spPr>
          <a:xfrm>
            <a:off x="791049" y="3532367"/>
            <a:ext cx="1956840" cy="257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Hans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</a:t>
            </a:r>
            <a:r>
              <a:rPr kumimoji="1" lang="zh-Han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脚本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2153C871-67EB-4446-B0D2-F0D41CECEFBC}"/>
              </a:ext>
            </a:extLst>
          </p:cNvPr>
          <p:cNvSpPr txBox="1">
            <a:spLocks/>
          </p:cNvSpPr>
          <p:nvPr/>
        </p:nvSpPr>
        <p:spPr>
          <a:xfrm>
            <a:off x="5904655" y="3532367"/>
            <a:ext cx="1956840" cy="257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构建结果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9749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3159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Webpack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执行过程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04F198-D79B-884F-A53F-29582CEB8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44" y="1234514"/>
            <a:ext cx="8068656" cy="29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3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4974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Grunt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Gulp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和</a:t>
            </a:r>
            <a:r>
              <a:rPr kumimoji="1" lang="en-US" altLang="zh-Hans" sz="2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对比 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68833F-8E63-424B-A7DC-0C5A6574AAE4}"/>
              </a:ext>
            </a:extLst>
          </p:cNvPr>
          <p:cNvSpPr/>
          <p:nvPr/>
        </p:nvSpPr>
        <p:spPr>
          <a:xfrm>
            <a:off x="3626615" y="1595735"/>
            <a:ext cx="796409" cy="511887"/>
          </a:xfrm>
          <a:prstGeom prst="rect">
            <a:avLst/>
          </a:prstGeom>
          <a:solidFill>
            <a:srgbClr val="FB6550"/>
          </a:solidFill>
          <a:ln>
            <a:solidFill>
              <a:srgbClr val="FB65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D3577C-4528-1F48-BFB9-907335F02119}"/>
              </a:ext>
            </a:extLst>
          </p:cNvPr>
          <p:cNvSpPr/>
          <p:nvPr/>
        </p:nvSpPr>
        <p:spPr>
          <a:xfrm>
            <a:off x="7307585" y="1612211"/>
            <a:ext cx="796409" cy="511887"/>
          </a:xfrm>
          <a:prstGeom prst="rect">
            <a:avLst/>
          </a:prstGeom>
          <a:solidFill>
            <a:srgbClr val="FB6550"/>
          </a:solidFill>
          <a:ln>
            <a:solidFill>
              <a:srgbClr val="FB65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  <a:r>
              <a:rPr lang="en-US" dirty="0" err="1"/>
              <a:t>tmp</a:t>
            </a:r>
            <a:r>
              <a:rPr lang="en-US" dirty="0"/>
              <a:t>/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F4FCD2-D84B-7244-8307-74FEBDB39CE7}"/>
              </a:ext>
            </a:extLst>
          </p:cNvPr>
          <p:cNvCxnSpPr>
            <a:cxnSpLocks/>
          </p:cNvCxnSpPr>
          <p:nvPr/>
        </p:nvCxnSpPr>
        <p:spPr>
          <a:xfrm>
            <a:off x="4546591" y="1868155"/>
            <a:ext cx="877584" cy="0"/>
          </a:xfrm>
          <a:prstGeom prst="straightConnector1">
            <a:avLst/>
          </a:prstGeom>
          <a:ln w="12700">
            <a:solidFill>
              <a:srgbClr val="FB65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1D092A9-AD55-A446-92E6-25FA77522DAD}"/>
              </a:ext>
            </a:extLst>
          </p:cNvPr>
          <p:cNvCxnSpPr>
            <a:cxnSpLocks/>
          </p:cNvCxnSpPr>
          <p:nvPr/>
        </p:nvCxnSpPr>
        <p:spPr>
          <a:xfrm>
            <a:off x="6372336" y="1868155"/>
            <a:ext cx="877584" cy="0"/>
          </a:xfrm>
          <a:prstGeom prst="straightConnector1">
            <a:avLst/>
          </a:prstGeom>
          <a:ln w="12700">
            <a:solidFill>
              <a:srgbClr val="FB65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17AC420-2BF9-1948-893D-4C4B273167E2}"/>
              </a:ext>
            </a:extLst>
          </p:cNvPr>
          <p:cNvSpPr/>
          <p:nvPr/>
        </p:nvSpPr>
        <p:spPr>
          <a:xfrm>
            <a:off x="5469722" y="1449799"/>
            <a:ext cx="836712" cy="836712"/>
          </a:xfrm>
          <a:prstGeom prst="ellipse">
            <a:avLst/>
          </a:prstGeom>
          <a:solidFill>
            <a:srgbClr val="FB8D8B"/>
          </a:solidFill>
          <a:ln>
            <a:solidFill>
              <a:srgbClr val="FA8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SASS</a:t>
            </a:r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0BCDC549-F338-FA4E-8207-D276C01EEA22}"/>
              </a:ext>
            </a:extLst>
          </p:cNvPr>
          <p:cNvSpPr txBox="1">
            <a:spLocks/>
          </p:cNvSpPr>
          <p:nvPr/>
        </p:nvSpPr>
        <p:spPr>
          <a:xfrm>
            <a:off x="2236318" y="1735268"/>
            <a:ext cx="1087178" cy="257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Han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run(‘sass’)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BA149E7B-239C-BF48-A9F7-871AE50E7768}"/>
              </a:ext>
            </a:extLst>
          </p:cNvPr>
          <p:cNvSpPr txBox="1">
            <a:spLocks/>
          </p:cNvSpPr>
          <p:nvPr/>
        </p:nvSpPr>
        <p:spPr>
          <a:xfrm>
            <a:off x="4423024" y="1575658"/>
            <a:ext cx="1087178" cy="257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**/*.sass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012656C1-E253-8345-BB00-05E119910BFB}"/>
              </a:ext>
            </a:extLst>
          </p:cNvPr>
          <p:cNvSpPr txBox="1">
            <a:spLocks/>
          </p:cNvSpPr>
          <p:nvPr/>
        </p:nvSpPr>
        <p:spPr>
          <a:xfrm>
            <a:off x="6220407" y="1598952"/>
            <a:ext cx="1087178" cy="257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**/*.</a:t>
            </a:r>
            <a:r>
              <a:rPr kumimoji="1" lang="en-US" altLang="zh-CN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css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53E3B7B-D891-4745-8296-446CCD151759}"/>
              </a:ext>
            </a:extLst>
          </p:cNvPr>
          <p:cNvSpPr/>
          <p:nvPr/>
        </p:nvSpPr>
        <p:spPr>
          <a:xfrm>
            <a:off x="3646957" y="2987985"/>
            <a:ext cx="796409" cy="511887"/>
          </a:xfrm>
          <a:prstGeom prst="rect">
            <a:avLst/>
          </a:prstGeom>
          <a:solidFill>
            <a:srgbClr val="FB6550"/>
          </a:solidFill>
          <a:ln>
            <a:solidFill>
              <a:srgbClr val="FB65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  <a:r>
              <a:rPr lang="en-US" dirty="0" err="1"/>
              <a:t>tmp</a:t>
            </a:r>
            <a:r>
              <a:rPr lang="en-US" dirty="0"/>
              <a:t>/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8F143E-3627-9E4B-A85B-B4C707CB8C98}"/>
              </a:ext>
            </a:extLst>
          </p:cNvPr>
          <p:cNvSpPr/>
          <p:nvPr/>
        </p:nvSpPr>
        <p:spPr>
          <a:xfrm>
            <a:off x="7327927" y="3004461"/>
            <a:ext cx="796409" cy="511887"/>
          </a:xfrm>
          <a:prstGeom prst="rect">
            <a:avLst/>
          </a:prstGeom>
          <a:solidFill>
            <a:srgbClr val="FB6550"/>
          </a:solidFill>
          <a:ln>
            <a:solidFill>
              <a:srgbClr val="FB65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dest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5EB1624-932A-F440-9F2D-627816B3B17E}"/>
              </a:ext>
            </a:extLst>
          </p:cNvPr>
          <p:cNvCxnSpPr>
            <a:cxnSpLocks/>
          </p:cNvCxnSpPr>
          <p:nvPr/>
        </p:nvCxnSpPr>
        <p:spPr>
          <a:xfrm>
            <a:off x="4566933" y="3260405"/>
            <a:ext cx="877584" cy="0"/>
          </a:xfrm>
          <a:prstGeom prst="straightConnector1">
            <a:avLst/>
          </a:prstGeom>
          <a:ln w="12700">
            <a:solidFill>
              <a:srgbClr val="FB65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B845B8C-8144-814C-ADD6-7C2194B53EDA}"/>
              </a:ext>
            </a:extLst>
          </p:cNvPr>
          <p:cNvCxnSpPr>
            <a:cxnSpLocks/>
          </p:cNvCxnSpPr>
          <p:nvPr/>
        </p:nvCxnSpPr>
        <p:spPr>
          <a:xfrm>
            <a:off x="6392678" y="3260405"/>
            <a:ext cx="877584" cy="0"/>
          </a:xfrm>
          <a:prstGeom prst="straightConnector1">
            <a:avLst/>
          </a:prstGeom>
          <a:ln w="12700">
            <a:solidFill>
              <a:srgbClr val="FB65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4A199E9E-3DAF-CA40-97C0-4C17BBB0CCBC}"/>
              </a:ext>
            </a:extLst>
          </p:cNvPr>
          <p:cNvSpPr/>
          <p:nvPr/>
        </p:nvSpPr>
        <p:spPr>
          <a:xfrm>
            <a:off x="5490064" y="2842049"/>
            <a:ext cx="836712" cy="836712"/>
          </a:xfrm>
          <a:prstGeom prst="ellipse">
            <a:avLst/>
          </a:prstGeom>
          <a:solidFill>
            <a:srgbClr val="FB8D8B"/>
          </a:solidFill>
          <a:ln w="12700">
            <a:solidFill>
              <a:srgbClr val="FA8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Auto-</a:t>
            </a:r>
            <a:r>
              <a:rPr lang="en-US" dirty="0" err="1"/>
              <a:t>prefier</a:t>
            </a:r>
            <a:endParaRPr lang="en-US" dirty="0"/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3E29EBE4-2BD1-9E4E-B74A-8311A7F2541C}"/>
              </a:ext>
            </a:extLst>
          </p:cNvPr>
          <p:cNvSpPr txBox="1">
            <a:spLocks/>
          </p:cNvSpPr>
          <p:nvPr/>
        </p:nvSpPr>
        <p:spPr>
          <a:xfrm>
            <a:off x="1945809" y="3131816"/>
            <a:ext cx="1735237" cy="257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Han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run(‘</a:t>
            </a:r>
            <a:r>
              <a:rPr kumimoji="1" lang="en-US" altLang="zh-Hans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autoprefixer</a:t>
            </a:r>
            <a:r>
              <a:rPr kumimoji="1" lang="en-US" altLang="zh-Han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’)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0" name="标题 1">
            <a:extLst>
              <a:ext uri="{FF2B5EF4-FFF2-40B4-BE49-F238E27FC236}">
                <a16:creationId xmlns:a16="http://schemas.microsoft.com/office/drawing/2014/main" id="{F1CE56CF-CE34-6E42-8A65-35515733CB80}"/>
              </a:ext>
            </a:extLst>
          </p:cNvPr>
          <p:cNvSpPr txBox="1">
            <a:spLocks/>
          </p:cNvSpPr>
          <p:nvPr/>
        </p:nvSpPr>
        <p:spPr>
          <a:xfrm>
            <a:off x="4443366" y="2967908"/>
            <a:ext cx="1087178" cy="257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**/*.</a:t>
            </a:r>
            <a:r>
              <a:rPr kumimoji="1" lang="en-US" altLang="zh-Hans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</a:t>
            </a:r>
            <a:r>
              <a:rPr kumimoji="1" lang="en-US" altLang="zh-CN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ss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A7D2990E-50B2-B84E-92D2-A676A61420F2}"/>
              </a:ext>
            </a:extLst>
          </p:cNvPr>
          <p:cNvSpPr txBox="1">
            <a:spLocks/>
          </p:cNvSpPr>
          <p:nvPr/>
        </p:nvSpPr>
        <p:spPr>
          <a:xfrm>
            <a:off x="6240749" y="2991202"/>
            <a:ext cx="1087178" cy="257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**/*.</a:t>
            </a:r>
            <a:r>
              <a:rPr kumimoji="1" lang="en-US" altLang="zh-CN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css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5F08EED-38F8-5A4B-B623-634C10C7C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69" y="2025277"/>
            <a:ext cx="962708" cy="962708"/>
          </a:xfrm>
          <a:prstGeom prst="rect">
            <a:avLst/>
          </a:prstGeom>
        </p:spPr>
      </p:pic>
      <p:sp>
        <p:nvSpPr>
          <p:cNvPr id="44" name="标题 1">
            <a:extLst>
              <a:ext uri="{FF2B5EF4-FFF2-40B4-BE49-F238E27FC236}">
                <a16:creationId xmlns:a16="http://schemas.microsoft.com/office/drawing/2014/main" id="{73ADDEE9-7CA6-2D4C-AA17-C5E44874872F}"/>
              </a:ext>
            </a:extLst>
          </p:cNvPr>
          <p:cNvSpPr txBox="1">
            <a:spLocks/>
          </p:cNvSpPr>
          <p:nvPr/>
        </p:nvSpPr>
        <p:spPr>
          <a:xfrm>
            <a:off x="3240964" y="3988674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Grunt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处理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Sass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转换成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CSS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过程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87CCB7AD-D3F4-1C43-B595-3B88EA02F2E3}"/>
              </a:ext>
            </a:extLst>
          </p:cNvPr>
          <p:cNvSpPr txBox="1">
            <a:spLocks/>
          </p:cNvSpPr>
          <p:nvPr/>
        </p:nvSpPr>
        <p:spPr>
          <a:xfrm>
            <a:off x="332855" y="3119790"/>
            <a:ext cx="135393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T</a:t>
            </a:r>
            <a:r>
              <a:rPr kumimoji="1" lang="en-US" altLang="zh-Han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ask</a:t>
            </a:r>
            <a:r>
              <a:rPr kumimoji="1" lang="zh-Han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Han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runner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6495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4974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Grunt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Gulp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和</a:t>
            </a:r>
            <a:r>
              <a:rPr kumimoji="1" lang="en-US" altLang="zh-Hans" sz="2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对比 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BCB1DB-FC2E-4D4D-8A99-A5EA8FEC6B8A}"/>
              </a:ext>
            </a:extLst>
          </p:cNvPr>
          <p:cNvSpPr/>
          <p:nvPr/>
        </p:nvSpPr>
        <p:spPr>
          <a:xfrm>
            <a:off x="1896293" y="1848949"/>
            <a:ext cx="796409" cy="511887"/>
          </a:xfrm>
          <a:prstGeom prst="rect">
            <a:avLst/>
          </a:prstGeom>
          <a:solidFill>
            <a:srgbClr val="FB6550"/>
          </a:solidFill>
          <a:ln>
            <a:solidFill>
              <a:srgbClr val="FB65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CA580C-C3C7-5143-B86B-40A179E7656E}"/>
              </a:ext>
            </a:extLst>
          </p:cNvPr>
          <p:cNvSpPr/>
          <p:nvPr/>
        </p:nvSpPr>
        <p:spPr>
          <a:xfrm>
            <a:off x="7396685" y="1828872"/>
            <a:ext cx="796409" cy="511887"/>
          </a:xfrm>
          <a:prstGeom prst="rect">
            <a:avLst/>
          </a:prstGeom>
          <a:solidFill>
            <a:srgbClr val="FB6550"/>
          </a:solidFill>
          <a:ln>
            <a:solidFill>
              <a:srgbClr val="FB65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dirty="0" err="1"/>
              <a:t>desc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56C033-DD29-3A48-86AB-564694B025D1}"/>
              </a:ext>
            </a:extLst>
          </p:cNvPr>
          <p:cNvCxnSpPr>
            <a:cxnSpLocks/>
          </p:cNvCxnSpPr>
          <p:nvPr/>
        </p:nvCxnSpPr>
        <p:spPr>
          <a:xfrm>
            <a:off x="2816269" y="2121369"/>
            <a:ext cx="877584" cy="0"/>
          </a:xfrm>
          <a:prstGeom prst="straightConnector1">
            <a:avLst/>
          </a:prstGeom>
          <a:ln w="12700">
            <a:solidFill>
              <a:srgbClr val="FB65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B3A4508-55A4-8840-86C2-A30282634B9D}"/>
              </a:ext>
            </a:extLst>
          </p:cNvPr>
          <p:cNvCxnSpPr>
            <a:cxnSpLocks/>
          </p:cNvCxnSpPr>
          <p:nvPr/>
        </p:nvCxnSpPr>
        <p:spPr>
          <a:xfrm>
            <a:off x="4642014" y="2121369"/>
            <a:ext cx="877584" cy="0"/>
          </a:xfrm>
          <a:prstGeom prst="straightConnector1">
            <a:avLst/>
          </a:prstGeom>
          <a:ln w="12700">
            <a:solidFill>
              <a:srgbClr val="FB65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D6BE5BC3-9317-CB4A-B7E0-51ED03C28735}"/>
              </a:ext>
            </a:extLst>
          </p:cNvPr>
          <p:cNvSpPr/>
          <p:nvPr/>
        </p:nvSpPr>
        <p:spPr>
          <a:xfrm>
            <a:off x="3739400" y="1703013"/>
            <a:ext cx="836712" cy="836712"/>
          </a:xfrm>
          <a:prstGeom prst="ellipse">
            <a:avLst/>
          </a:prstGeom>
          <a:solidFill>
            <a:srgbClr val="FB8D8B"/>
          </a:solidFill>
          <a:ln>
            <a:solidFill>
              <a:srgbClr val="FA8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SASS</a:t>
            </a:r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BE0149A5-30FE-9B4A-996A-A1C94EEAF115}"/>
              </a:ext>
            </a:extLst>
          </p:cNvPr>
          <p:cNvSpPr txBox="1">
            <a:spLocks/>
          </p:cNvSpPr>
          <p:nvPr/>
        </p:nvSpPr>
        <p:spPr>
          <a:xfrm>
            <a:off x="2692702" y="1828872"/>
            <a:ext cx="1087178" cy="257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**/*.sass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0F7171AF-55EC-6F4F-AB81-2B4A3263EE9B}"/>
              </a:ext>
            </a:extLst>
          </p:cNvPr>
          <p:cNvSpPr txBox="1">
            <a:spLocks/>
          </p:cNvSpPr>
          <p:nvPr/>
        </p:nvSpPr>
        <p:spPr>
          <a:xfrm>
            <a:off x="4490085" y="1852166"/>
            <a:ext cx="1087178" cy="257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**/*.</a:t>
            </a:r>
            <a:r>
              <a:rPr kumimoji="1" lang="en-US" altLang="zh-CN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css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A3468D2-81A5-3245-A59D-90C1FF86E408}"/>
              </a:ext>
            </a:extLst>
          </p:cNvPr>
          <p:cNvCxnSpPr>
            <a:cxnSpLocks/>
          </p:cNvCxnSpPr>
          <p:nvPr/>
        </p:nvCxnSpPr>
        <p:spPr>
          <a:xfrm>
            <a:off x="6479877" y="2121369"/>
            <a:ext cx="877584" cy="0"/>
          </a:xfrm>
          <a:prstGeom prst="straightConnector1">
            <a:avLst/>
          </a:prstGeom>
          <a:ln w="12700">
            <a:solidFill>
              <a:srgbClr val="FB65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1C0C0EC0-1001-F443-A261-B1D3EA7CB372}"/>
              </a:ext>
            </a:extLst>
          </p:cNvPr>
          <p:cNvSpPr/>
          <p:nvPr/>
        </p:nvSpPr>
        <p:spPr>
          <a:xfrm>
            <a:off x="5577263" y="1703013"/>
            <a:ext cx="836712" cy="836712"/>
          </a:xfrm>
          <a:prstGeom prst="ellipse">
            <a:avLst/>
          </a:prstGeom>
          <a:solidFill>
            <a:srgbClr val="FB8D8B"/>
          </a:solidFill>
          <a:ln w="12700">
            <a:solidFill>
              <a:srgbClr val="FA8D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Auto-</a:t>
            </a:r>
            <a:r>
              <a:rPr lang="en-US" dirty="0" err="1"/>
              <a:t>prefier</a:t>
            </a:r>
            <a:endParaRPr lang="en-US" dirty="0"/>
          </a:p>
        </p:txBody>
      </p:sp>
      <p:sp>
        <p:nvSpPr>
          <p:cNvPr id="44" name="标题 1">
            <a:extLst>
              <a:ext uri="{FF2B5EF4-FFF2-40B4-BE49-F238E27FC236}">
                <a16:creationId xmlns:a16="http://schemas.microsoft.com/office/drawing/2014/main" id="{61172D81-2CE1-6145-9453-5D4A3407BE9F}"/>
              </a:ext>
            </a:extLst>
          </p:cNvPr>
          <p:cNvSpPr txBox="1">
            <a:spLocks/>
          </p:cNvSpPr>
          <p:nvPr/>
        </p:nvSpPr>
        <p:spPr>
          <a:xfrm>
            <a:off x="6327948" y="1852166"/>
            <a:ext cx="1087178" cy="257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**/*.</a:t>
            </a:r>
            <a:r>
              <a:rPr kumimoji="1" lang="en-US" altLang="zh-CN" sz="14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css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FB2D4-4A7F-1E48-9316-C4F6CE8E7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94" y="1828872"/>
            <a:ext cx="1200371" cy="1200371"/>
          </a:xfrm>
          <a:prstGeom prst="rect">
            <a:avLst/>
          </a:prstGeom>
        </p:spPr>
      </p:pic>
      <p:sp>
        <p:nvSpPr>
          <p:cNvPr id="45" name="标题 1">
            <a:extLst>
              <a:ext uri="{FF2B5EF4-FFF2-40B4-BE49-F238E27FC236}">
                <a16:creationId xmlns:a16="http://schemas.microsoft.com/office/drawing/2014/main" id="{C755B6DB-CB47-A742-8119-B9B3A70A741F}"/>
              </a:ext>
            </a:extLst>
          </p:cNvPr>
          <p:cNvSpPr txBox="1">
            <a:spLocks/>
          </p:cNvSpPr>
          <p:nvPr/>
        </p:nvSpPr>
        <p:spPr>
          <a:xfrm>
            <a:off x="3235602" y="3202542"/>
            <a:ext cx="324427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Gulp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处理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Sass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转换成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CSS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过程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6" name="标题 1">
            <a:extLst>
              <a:ext uri="{FF2B5EF4-FFF2-40B4-BE49-F238E27FC236}">
                <a16:creationId xmlns:a16="http://schemas.microsoft.com/office/drawing/2014/main" id="{2F7C210B-BD0A-4446-AF0A-EE375F9AB931}"/>
              </a:ext>
            </a:extLst>
          </p:cNvPr>
          <p:cNvSpPr txBox="1">
            <a:spLocks/>
          </p:cNvSpPr>
          <p:nvPr/>
        </p:nvSpPr>
        <p:spPr>
          <a:xfrm>
            <a:off x="249367" y="3147926"/>
            <a:ext cx="1523024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流式</a:t>
            </a:r>
            <a:r>
              <a:rPr kumimoji="1" lang="en-US" altLang="zh-CN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T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ask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Han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runner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3474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A9A42E0-D83A-7943-8931-932809C0B366}"/>
              </a:ext>
            </a:extLst>
          </p:cNvPr>
          <p:cNvSpPr/>
          <p:nvPr/>
        </p:nvSpPr>
        <p:spPr>
          <a:xfrm>
            <a:off x="287006" y="306407"/>
            <a:ext cx="4974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Grunt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、</a:t>
            </a:r>
            <a:r>
              <a:rPr kumimoji="1" lang="en-US" altLang="zh-Han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Gulp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和</a:t>
            </a:r>
            <a:r>
              <a:rPr kumimoji="1" lang="en-US" altLang="zh-Hans" sz="28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</a:t>
            </a:r>
            <a:r>
              <a:rPr kumimoji="1" lang="zh-Hans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对比 </a:t>
            </a:r>
            <a:endParaRPr lang="zh-CN" altLang="en-US" sz="280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C755B6DB-CB47-A742-8119-B9B3A70A741F}"/>
              </a:ext>
            </a:extLst>
          </p:cNvPr>
          <p:cNvSpPr txBox="1">
            <a:spLocks/>
          </p:cNvSpPr>
          <p:nvPr/>
        </p:nvSpPr>
        <p:spPr>
          <a:xfrm>
            <a:off x="4318797" y="4042742"/>
            <a:ext cx="2274245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Hans" sz="16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Webpack</a:t>
            </a:r>
            <a:r>
              <a:rPr kumimoji="1" lang="zh-Hans" altLang="en-US" sz="1600" dirty="0">
                <a:latin typeface="PingFang SC" panose="020B0400000000000000" pitchFamily="34" charset="-122"/>
                <a:ea typeface="PingFang SC" panose="020B0400000000000000" pitchFamily="34" charset="-122"/>
              </a:rPr>
              <a:t>执行原理</a:t>
            </a:r>
            <a:endParaRPr kumimoji="1" lang="zh-CN" altLang="en-US" sz="16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87CEBD-CEFE-B946-8E0D-6A012ED2C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69" y="1246325"/>
            <a:ext cx="5659902" cy="2656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9AF59D-403A-6A4A-BDF4-0711BC99A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15" y="1861725"/>
            <a:ext cx="1181587" cy="1181587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BCC98C7E-97FD-A646-9503-744C52A3A41B}"/>
              </a:ext>
            </a:extLst>
          </p:cNvPr>
          <p:cNvSpPr txBox="1">
            <a:spLocks/>
          </p:cNvSpPr>
          <p:nvPr/>
        </p:nvSpPr>
        <p:spPr>
          <a:xfrm>
            <a:off x="319696" y="3157304"/>
            <a:ext cx="1523024" cy="42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Hans" altLang="en-US" sz="1400" dirty="0">
                <a:latin typeface="PingFang SC" panose="020B0400000000000000" pitchFamily="34" charset="-122"/>
                <a:ea typeface="PingFang SC" panose="020B0400000000000000" pitchFamily="34" charset="-122"/>
              </a:rPr>
              <a:t>模块打包器</a:t>
            </a:r>
            <a:endParaRPr kumimoji="1" lang="zh-CN" altLang="en-US" sz="14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9497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5113</TotalTime>
  <Words>962</Words>
  <Application>Microsoft Macintosh PowerPoint</Application>
  <PresentationFormat>On-screen Show (16:9)</PresentationFormat>
  <Paragraphs>170</Paragraphs>
  <Slides>43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等线</vt:lpstr>
      <vt:lpstr>等线 Light</vt:lpstr>
      <vt:lpstr>PingFang SC</vt:lpstr>
      <vt:lpstr>Arial</vt:lpstr>
      <vt:lpstr>Calibri</vt:lpstr>
      <vt:lpstr>Calibri Light</vt:lpstr>
      <vt:lpstr>Gill Sans</vt:lpstr>
      <vt:lpstr>Impact</vt:lpstr>
      <vt:lpstr>Menlo</vt:lpstr>
      <vt:lpstr>Office 主题​​</vt:lpstr>
      <vt:lpstr>Webpack打包极限优化</vt:lpstr>
      <vt:lpstr>个人介绍</vt:lpstr>
      <vt:lpstr>·Webpack基础知识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NEXT课程PPT规范</dc:title>
  <dc:creator>T116417</dc:creator>
  <cp:lastModifiedBy>T124416</cp:lastModifiedBy>
  <cp:revision>424</cp:revision>
  <dcterms:created xsi:type="dcterms:W3CDTF">2018-09-19T08:42:40Z</dcterms:created>
  <dcterms:modified xsi:type="dcterms:W3CDTF">2018-12-27T03:33:15Z</dcterms:modified>
</cp:coreProperties>
</file>